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41605200" cy="38404800"/>
  <p:notesSz cx="6881813" cy="9296400"/>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1" d="100"/>
          <a:sy n="21" d="100"/>
        </p:scale>
        <p:origin x="-1302" y="-78"/>
      </p:cViewPr>
      <p:guideLst>
        <p:guide orient="horz" pos="12096"/>
        <p:guide pos="1310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cparr\Documents\Research\PhD%20Work\Data\DRD%20Data%20post%20theft%20vers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cparr\Documents\Research\PhD%20Work\Data\DRD%20Data%20post%20theft%20ver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cparr\Documents\Research\PhD%20Work\Data\DRD%20Data%20post%20theft%20version.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cparr\Documents\Research\PhD%20Work\Data\DRD%20Data%20post%20theft%20version.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plotArea>
      <c:layout/>
      <c:scatterChart>
        <c:scatterStyle val="lineMarker"/>
        <c:ser>
          <c:idx val="0"/>
          <c:order val="0"/>
          <c:tx>
            <c:v>Soya</c:v>
          </c:tx>
          <c:spPr>
            <a:ln w="66675">
              <a:noFill/>
            </a:ln>
          </c:spPr>
          <c:xVal>
            <c:numRef>
              <c:f>Composit!$B$2:$B$12</c:f>
              <c:numCache>
                <c:formatCode>0.00</c:formatCode>
                <c:ptCount val="11"/>
                <c:pt idx="0">
                  <c:v>0</c:v>
                </c:pt>
                <c:pt idx="1">
                  <c:v>2.208636937239195</c:v>
                </c:pt>
                <c:pt idx="2">
                  <c:v>1.8822258943298555</c:v>
                </c:pt>
                <c:pt idx="3">
                  <c:v>1.5661010510320619</c:v>
                </c:pt>
                <c:pt idx="4">
                  <c:v>1.9041221355133711</c:v>
                </c:pt>
                <c:pt idx="5">
                  <c:v>1.9815525856360858</c:v>
                </c:pt>
                <c:pt idx="6">
                  <c:v>2.3268954468161711</c:v>
                </c:pt>
                <c:pt idx="7">
                  <c:v>1.6258434735170606</c:v>
                </c:pt>
                <c:pt idx="8">
                  <c:v>4.7268129508745211</c:v>
                </c:pt>
                <c:pt idx="9">
                  <c:v>3.7656798165190906</c:v>
                </c:pt>
                <c:pt idx="10">
                  <c:v>3.2103369377141746</c:v>
                </c:pt>
              </c:numCache>
            </c:numRef>
          </c:xVal>
          <c:yVal>
            <c:numRef>
              <c:f>Composit!$C$2:$C$12</c:f>
              <c:numCache>
                <c:formatCode>0</c:formatCode>
                <c:ptCount val="11"/>
                <c:pt idx="0">
                  <c:v>67.456871526611295</c:v>
                </c:pt>
                <c:pt idx="1">
                  <c:v>43.630221658314923</c:v>
                </c:pt>
                <c:pt idx="2">
                  <c:v>23.950519548793483</c:v>
                </c:pt>
                <c:pt idx="3">
                  <c:v>16.840484246830723</c:v>
                </c:pt>
                <c:pt idx="4">
                  <c:v>14.890933406113538</c:v>
                </c:pt>
                <c:pt idx="5">
                  <c:v>13.799319526627219</c:v>
                </c:pt>
                <c:pt idx="6">
                  <c:v>10.621800858645955</c:v>
                </c:pt>
                <c:pt idx="7">
                  <c:v>8.2664525872939461</c:v>
                </c:pt>
                <c:pt idx="8">
                  <c:v>3.8460157272122624</c:v>
                </c:pt>
                <c:pt idx="9">
                  <c:v>2.5447684427719612</c:v>
                </c:pt>
                <c:pt idx="10">
                  <c:v>1.9040271020330197</c:v>
                </c:pt>
              </c:numCache>
            </c:numRef>
          </c:yVal>
        </c:ser>
        <c:ser>
          <c:idx val="1"/>
          <c:order val="1"/>
          <c:tx>
            <c:v>Non-Legume</c:v>
          </c:tx>
          <c:spPr>
            <a:ln w="66675">
              <a:noFill/>
            </a:ln>
          </c:spPr>
          <c:xVal>
            <c:numRef>
              <c:f>Composit!$B$13:$B$24</c:f>
              <c:numCache>
                <c:formatCode>0.00</c:formatCode>
                <c:ptCount val="12"/>
                <c:pt idx="0">
                  <c:v>2.1542235461185002</c:v>
                </c:pt>
                <c:pt idx="1">
                  <c:v>1.6824119134906874</c:v>
                </c:pt>
                <c:pt idx="2">
                  <c:v>2.3107418256693948</c:v>
                </c:pt>
                <c:pt idx="3">
                  <c:v>2.4186260912570394</c:v>
                </c:pt>
                <c:pt idx="4">
                  <c:v>2.6387377073095322</c:v>
                </c:pt>
                <c:pt idx="5">
                  <c:v>1.7336786170310119</c:v>
                </c:pt>
                <c:pt idx="6">
                  <c:v>1.7906447022406264</c:v>
                </c:pt>
                <c:pt idx="7">
                  <c:v>0.96555104511646306</c:v>
                </c:pt>
                <c:pt idx="8">
                  <c:v>1.7668529280617464</c:v>
                </c:pt>
                <c:pt idx="9">
                  <c:v>0.14978590914278506</c:v>
                </c:pt>
                <c:pt idx="10">
                  <c:v>1.4442602777953351</c:v>
                </c:pt>
                <c:pt idx="11">
                  <c:v>3.9021860787379357</c:v>
                </c:pt>
              </c:numCache>
            </c:numRef>
          </c:xVal>
          <c:yVal>
            <c:numRef>
              <c:f>Composit!$C$13:$C$24</c:f>
              <c:numCache>
                <c:formatCode>0</c:formatCode>
                <c:ptCount val="12"/>
                <c:pt idx="0">
                  <c:v>112.48184993631558</c:v>
                </c:pt>
                <c:pt idx="1">
                  <c:v>87.583604403498839</c:v>
                </c:pt>
                <c:pt idx="2">
                  <c:v>36.988737101313298</c:v>
                </c:pt>
                <c:pt idx="3">
                  <c:v>28.394829637096773</c:v>
                </c:pt>
                <c:pt idx="4">
                  <c:v>25.059168035625927</c:v>
                </c:pt>
                <c:pt idx="5">
                  <c:v>22.828691841130858</c:v>
                </c:pt>
                <c:pt idx="6">
                  <c:v>20.958059574468081</c:v>
                </c:pt>
                <c:pt idx="7">
                  <c:v>20.747291132299281</c:v>
                </c:pt>
                <c:pt idx="8">
                  <c:v>14.293754398568998</c:v>
                </c:pt>
                <c:pt idx="9">
                  <c:v>14.228564397951978</c:v>
                </c:pt>
                <c:pt idx="10">
                  <c:v>13.9406800218449</c:v>
                </c:pt>
                <c:pt idx="11">
                  <c:v>9.826532442269075</c:v>
                </c:pt>
              </c:numCache>
            </c:numRef>
          </c:yVal>
        </c:ser>
        <c:ser>
          <c:idx val="2"/>
          <c:order val="2"/>
          <c:tx>
            <c:v>Native</c:v>
          </c:tx>
          <c:spPr>
            <a:ln w="66675">
              <a:noFill/>
            </a:ln>
          </c:spPr>
          <c:xVal>
            <c:numRef>
              <c:f>Composit!$B$25:$B$32</c:f>
              <c:numCache>
                <c:formatCode>0.00</c:formatCode>
                <c:ptCount val="8"/>
                <c:pt idx="0">
                  <c:v>1.557514968407526</c:v>
                </c:pt>
                <c:pt idx="1">
                  <c:v>1.783163946402704</c:v>
                </c:pt>
                <c:pt idx="2">
                  <c:v>3.2287700388573204</c:v>
                </c:pt>
                <c:pt idx="3">
                  <c:v>1.6227639760981336</c:v>
                </c:pt>
                <c:pt idx="4">
                  <c:v>1.1956405227226812</c:v>
                </c:pt>
                <c:pt idx="5">
                  <c:v>4.8132834970823124</c:v>
                </c:pt>
                <c:pt idx="6">
                  <c:v>6.5890824601715252</c:v>
                </c:pt>
                <c:pt idx="7">
                  <c:v>7.5726162639381567</c:v>
                </c:pt>
              </c:numCache>
            </c:numRef>
          </c:xVal>
          <c:yVal>
            <c:numRef>
              <c:f>Composit!$C$25:$C$32</c:f>
              <c:numCache>
                <c:formatCode>0</c:formatCode>
                <c:ptCount val="8"/>
                <c:pt idx="0">
                  <c:v>90.655737978398236</c:v>
                </c:pt>
                <c:pt idx="1">
                  <c:v>49.935591100579273</c:v>
                </c:pt>
                <c:pt idx="2">
                  <c:v>13.79750754593176</c:v>
                </c:pt>
                <c:pt idx="3">
                  <c:v>7.475284329093725</c:v>
                </c:pt>
                <c:pt idx="4">
                  <c:v>5.2943171308190324</c:v>
                </c:pt>
                <c:pt idx="5">
                  <c:v>3.4320441452879034</c:v>
                </c:pt>
                <c:pt idx="6">
                  <c:v>3.4189408195163802</c:v>
                </c:pt>
                <c:pt idx="7">
                  <c:v>1.6143272664475103</c:v>
                </c:pt>
              </c:numCache>
            </c:numRef>
          </c:yVal>
        </c:ser>
        <c:ser>
          <c:idx val="3"/>
          <c:order val="3"/>
          <c:tx>
            <c:v>Legume</c:v>
          </c:tx>
          <c:spPr>
            <a:ln w="66675">
              <a:noFill/>
            </a:ln>
          </c:spPr>
          <c:marker>
            <c:symbol val="circle"/>
            <c:size val="13"/>
          </c:marker>
          <c:xVal>
            <c:numRef>
              <c:f>Composit!$B$33:$B$40</c:f>
              <c:numCache>
                <c:formatCode>0.00</c:formatCode>
                <c:ptCount val="8"/>
                <c:pt idx="0">
                  <c:v>0</c:v>
                </c:pt>
                <c:pt idx="1">
                  <c:v>2.7661944027333361</c:v>
                </c:pt>
                <c:pt idx="2">
                  <c:v>2.3061790983203196</c:v>
                </c:pt>
                <c:pt idx="3">
                  <c:v>1.9654843348013242</c:v>
                </c:pt>
                <c:pt idx="4">
                  <c:v>1.3171912454395882</c:v>
                </c:pt>
                <c:pt idx="5">
                  <c:v>1.3203682635756899</c:v>
                </c:pt>
                <c:pt idx="6">
                  <c:v>2.6832586856698364</c:v>
                </c:pt>
                <c:pt idx="7">
                  <c:v>2.0056623927674773</c:v>
                </c:pt>
              </c:numCache>
            </c:numRef>
          </c:xVal>
          <c:yVal>
            <c:numRef>
              <c:f>Composit!$C$33:$C$40</c:f>
              <c:numCache>
                <c:formatCode>0</c:formatCode>
                <c:ptCount val="8"/>
                <c:pt idx="0">
                  <c:v>40.471493472160077</c:v>
                </c:pt>
                <c:pt idx="1">
                  <c:v>28.916344330678797</c:v>
                </c:pt>
                <c:pt idx="2">
                  <c:v>25.365827800348146</c:v>
                </c:pt>
                <c:pt idx="3">
                  <c:v>25.362597756685659</c:v>
                </c:pt>
                <c:pt idx="4">
                  <c:v>25.231374448745861</c:v>
                </c:pt>
                <c:pt idx="5">
                  <c:v>24.312192296152691</c:v>
                </c:pt>
                <c:pt idx="6">
                  <c:v>8.0072031334050582</c:v>
                </c:pt>
                <c:pt idx="7">
                  <c:v>6.7891452875256668</c:v>
                </c:pt>
              </c:numCache>
            </c:numRef>
          </c:yVal>
        </c:ser>
        <c:dLbls/>
        <c:axId val="153098112"/>
        <c:axId val="153108480"/>
      </c:scatterChart>
      <c:valAx>
        <c:axId val="153098112"/>
        <c:scaling>
          <c:orientation val="minMax"/>
        </c:scaling>
        <c:axPos val="b"/>
        <c:title>
          <c:tx>
            <c:rich>
              <a:bodyPr/>
              <a:lstStyle/>
              <a:p>
                <a:pPr>
                  <a:defRPr/>
                </a:pPr>
                <a:r>
                  <a:rPr lang="en-US"/>
                  <a:t>%OM via loss on ignition</a:t>
                </a:r>
              </a:p>
            </c:rich>
          </c:tx>
          <c:layout/>
        </c:title>
        <c:numFmt formatCode="0.00" sourceLinked="1"/>
        <c:majorTickMark val="none"/>
        <c:tickLblPos val="nextTo"/>
        <c:crossAx val="153108480"/>
        <c:crosses val="autoZero"/>
        <c:crossBetween val="midCat"/>
      </c:valAx>
      <c:valAx>
        <c:axId val="153108480"/>
        <c:scaling>
          <c:orientation val="minMax"/>
          <c:max val="120"/>
        </c:scaling>
        <c:axPos val="l"/>
        <c:title>
          <c:tx>
            <c:rich>
              <a:bodyPr/>
              <a:lstStyle/>
              <a:p>
                <a:pPr>
                  <a:defRPr/>
                </a:pPr>
                <a:r>
                  <a:rPr lang="en-US" sz="1800" b="1" i="0" baseline="0" dirty="0" err="1" smtClean="0">
                    <a:effectLst/>
                  </a:rPr>
                  <a:t>Mehlich</a:t>
                </a:r>
                <a:r>
                  <a:rPr lang="en-US" sz="1800" b="1" i="0" baseline="0" dirty="0" smtClean="0">
                    <a:effectLst/>
                  </a:rPr>
                  <a:t> 3 P mg L</a:t>
                </a:r>
                <a:r>
                  <a:rPr lang="en-US" sz="1800" b="1" i="0" baseline="30000" dirty="0" smtClean="0">
                    <a:effectLst/>
                  </a:rPr>
                  <a:t>-1</a:t>
                </a:r>
                <a:endParaRPr lang="en-US" dirty="0">
                  <a:effectLst/>
                </a:endParaRPr>
              </a:p>
            </c:rich>
          </c:tx>
          <c:layout/>
        </c:title>
        <c:numFmt formatCode="0" sourceLinked="1"/>
        <c:majorTickMark val="none"/>
        <c:tickLblPos val="nextTo"/>
        <c:crossAx val="153098112"/>
        <c:crosses val="autoZero"/>
        <c:crossBetween val="midCat"/>
        <c:majorUnit val="20"/>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plotArea>
      <c:layout>
        <c:manualLayout>
          <c:layoutTarget val="inner"/>
          <c:xMode val="edge"/>
          <c:yMode val="edge"/>
          <c:x val="0.35110137507111239"/>
          <c:y val="3.6514191222231138E-2"/>
          <c:w val="0.6208355881169435"/>
          <c:h val="0.71386825012442989"/>
        </c:manualLayout>
      </c:layout>
      <c:scatterChart>
        <c:scatterStyle val="lineMarker"/>
        <c:ser>
          <c:idx val="0"/>
          <c:order val="0"/>
          <c:tx>
            <c:v>soya</c:v>
          </c:tx>
          <c:spPr>
            <a:ln w="66675">
              <a:noFill/>
            </a:ln>
          </c:spPr>
          <c:xVal>
            <c:numRef>
              <c:f>Composit!$E$2:$E$12</c:f>
              <c:numCache>
                <c:formatCode>General</c:formatCode>
                <c:ptCount val="11"/>
                <c:pt idx="0">
                  <c:v>8</c:v>
                </c:pt>
                <c:pt idx="1">
                  <c:v>18</c:v>
                </c:pt>
                <c:pt idx="2">
                  <c:v>14</c:v>
                </c:pt>
                <c:pt idx="3">
                  <c:v>12</c:v>
                </c:pt>
                <c:pt idx="4">
                  <c:v>10</c:v>
                </c:pt>
                <c:pt idx="5">
                  <c:v>20</c:v>
                </c:pt>
                <c:pt idx="6">
                  <c:v>27.999999999999993</c:v>
                </c:pt>
                <c:pt idx="7">
                  <c:v>16</c:v>
                </c:pt>
                <c:pt idx="8">
                  <c:v>24</c:v>
                </c:pt>
                <c:pt idx="9">
                  <c:v>25.999999999999993</c:v>
                </c:pt>
                <c:pt idx="10">
                  <c:v>24</c:v>
                </c:pt>
              </c:numCache>
            </c:numRef>
          </c:xVal>
          <c:yVal>
            <c:numRef>
              <c:f>Composit!$C$2:$C$12</c:f>
              <c:numCache>
                <c:formatCode>0</c:formatCode>
                <c:ptCount val="11"/>
                <c:pt idx="0">
                  <c:v>67.456871526611295</c:v>
                </c:pt>
                <c:pt idx="1">
                  <c:v>43.630221658314923</c:v>
                </c:pt>
                <c:pt idx="2">
                  <c:v>23.950519548793483</c:v>
                </c:pt>
                <c:pt idx="3">
                  <c:v>16.840484246830723</c:v>
                </c:pt>
                <c:pt idx="4">
                  <c:v>14.890933406113538</c:v>
                </c:pt>
                <c:pt idx="5">
                  <c:v>13.799319526627219</c:v>
                </c:pt>
                <c:pt idx="6">
                  <c:v>10.621800858645955</c:v>
                </c:pt>
                <c:pt idx="7">
                  <c:v>8.2664525872939461</c:v>
                </c:pt>
                <c:pt idx="8">
                  <c:v>3.8460157272122624</c:v>
                </c:pt>
                <c:pt idx="9">
                  <c:v>2.5447684427719612</c:v>
                </c:pt>
                <c:pt idx="10">
                  <c:v>1.9040271020330197</c:v>
                </c:pt>
              </c:numCache>
            </c:numRef>
          </c:yVal>
        </c:ser>
        <c:ser>
          <c:idx val="1"/>
          <c:order val="1"/>
          <c:tx>
            <c:v>non-legume</c:v>
          </c:tx>
          <c:spPr>
            <a:ln w="66675">
              <a:noFill/>
            </a:ln>
          </c:spPr>
          <c:xVal>
            <c:numRef>
              <c:f>Composit!$E$13:$E$24</c:f>
              <c:numCache>
                <c:formatCode>General</c:formatCode>
                <c:ptCount val="12"/>
                <c:pt idx="0">
                  <c:v>16</c:v>
                </c:pt>
                <c:pt idx="1">
                  <c:v>7.9999999999999991</c:v>
                </c:pt>
                <c:pt idx="2">
                  <c:v>10</c:v>
                </c:pt>
                <c:pt idx="3">
                  <c:v>10</c:v>
                </c:pt>
                <c:pt idx="4">
                  <c:v>25.999999999999993</c:v>
                </c:pt>
                <c:pt idx="5">
                  <c:v>10</c:v>
                </c:pt>
                <c:pt idx="6">
                  <c:v>16</c:v>
                </c:pt>
                <c:pt idx="7">
                  <c:v>12</c:v>
                </c:pt>
                <c:pt idx="8">
                  <c:v>8</c:v>
                </c:pt>
                <c:pt idx="9">
                  <c:v>12</c:v>
                </c:pt>
                <c:pt idx="10">
                  <c:v>7.9999999999999991</c:v>
                </c:pt>
                <c:pt idx="11">
                  <c:v>28.000000000000004</c:v>
                </c:pt>
              </c:numCache>
            </c:numRef>
          </c:xVal>
          <c:yVal>
            <c:numRef>
              <c:f>Composit!$C$13:$C$24</c:f>
              <c:numCache>
                <c:formatCode>0</c:formatCode>
                <c:ptCount val="12"/>
                <c:pt idx="0">
                  <c:v>112.48184993631558</c:v>
                </c:pt>
                <c:pt idx="1">
                  <c:v>87.583604403498839</c:v>
                </c:pt>
                <c:pt idx="2">
                  <c:v>36.988737101313298</c:v>
                </c:pt>
                <c:pt idx="3">
                  <c:v>28.394829637096773</c:v>
                </c:pt>
                <c:pt idx="4">
                  <c:v>25.059168035625927</c:v>
                </c:pt>
                <c:pt idx="5">
                  <c:v>22.828691841130858</c:v>
                </c:pt>
                <c:pt idx="6">
                  <c:v>20.958059574468081</c:v>
                </c:pt>
                <c:pt idx="7">
                  <c:v>20.747291132299281</c:v>
                </c:pt>
                <c:pt idx="8">
                  <c:v>14.293754398568998</c:v>
                </c:pt>
                <c:pt idx="9">
                  <c:v>14.228564397951978</c:v>
                </c:pt>
                <c:pt idx="10">
                  <c:v>13.9406800218449</c:v>
                </c:pt>
                <c:pt idx="11">
                  <c:v>9.826532442269075</c:v>
                </c:pt>
              </c:numCache>
            </c:numRef>
          </c:yVal>
        </c:ser>
        <c:ser>
          <c:idx val="2"/>
          <c:order val="2"/>
          <c:tx>
            <c:v>Native</c:v>
          </c:tx>
          <c:spPr>
            <a:ln w="66675">
              <a:noFill/>
            </a:ln>
          </c:spPr>
          <c:xVal>
            <c:numRef>
              <c:f>Composit!$E$25:$E$32</c:f>
              <c:numCache>
                <c:formatCode>General</c:formatCode>
                <c:ptCount val="8"/>
                <c:pt idx="0">
                  <c:v>8</c:v>
                </c:pt>
                <c:pt idx="1">
                  <c:v>16</c:v>
                </c:pt>
                <c:pt idx="2">
                  <c:v>18</c:v>
                </c:pt>
                <c:pt idx="3">
                  <c:v>20</c:v>
                </c:pt>
                <c:pt idx="4">
                  <c:v>4.0000000000000009</c:v>
                </c:pt>
                <c:pt idx="5">
                  <c:v>36</c:v>
                </c:pt>
                <c:pt idx="6">
                  <c:v>40</c:v>
                </c:pt>
                <c:pt idx="7">
                  <c:v>44</c:v>
                </c:pt>
              </c:numCache>
            </c:numRef>
          </c:xVal>
          <c:yVal>
            <c:numRef>
              <c:f>Composit!$C$25:$C$32</c:f>
              <c:numCache>
                <c:formatCode>0</c:formatCode>
                <c:ptCount val="8"/>
                <c:pt idx="0">
                  <c:v>90.655737978398236</c:v>
                </c:pt>
                <c:pt idx="1">
                  <c:v>49.935591100579273</c:v>
                </c:pt>
                <c:pt idx="2">
                  <c:v>13.79750754593176</c:v>
                </c:pt>
                <c:pt idx="3">
                  <c:v>7.475284329093725</c:v>
                </c:pt>
                <c:pt idx="4">
                  <c:v>5.2943171308190324</c:v>
                </c:pt>
                <c:pt idx="5">
                  <c:v>3.4320441452879034</c:v>
                </c:pt>
                <c:pt idx="6">
                  <c:v>3.4189408195163802</c:v>
                </c:pt>
                <c:pt idx="7">
                  <c:v>1.6143272664475103</c:v>
                </c:pt>
              </c:numCache>
            </c:numRef>
          </c:yVal>
        </c:ser>
        <c:ser>
          <c:idx val="3"/>
          <c:order val="3"/>
          <c:tx>
            <c:v>Legume</c:v>
          </c:tx>
          <c:spPr>
            <a:ln w="66675">
              <a:noFill/>
            </a:ln>
          </c:spPr>
          <c:marker>
            <c:symbol val="circle"/>
            <c:size val="13"/>
          </c:marker>
          <c:xVal>
            <c:numRef>
              <c:f>Composit!$E$33:$E$40</c:f>
              <c:numCache>
                <c:formatCode>General</c:formatCode>
                <c:ptCount val="8"/>
                <c:pt idx="0">
                  <c:v>4.0000000000000009</c:v>
                </c:pt>
                <c:pt idx="1">
                  <c:v>12</c:v>
                </c:pt>
                <c:pt idx="2">
                  <c:v>18</c:v>
                </c:pt>
                <c:pt idx="3">
                  <c:v>14</c:v>
                </c:pt>
                <c:pt idx="4">
                  <c:v>7.9999999999999991</c:v>
                </c:pt>
                <c:pt idx="5">
                  <c:v>8</c:v>
                </c:pt>
                <c:pt idx="6">
                  <c:v>16</c:v>
                </c:pt>
                <c:pt idx="7">
                  <c:v>14</c:v>
                </c:pt>
              </c:numCache>
            </c:numRef>
          </c:xVal>
          <c:yVal>
            <c:numRef>
              <c:f>Composit!$C$33:$C$40</c:f>
              <c:numCache>
                <c:formatCode>0</c:formatCode>
                <c:ptCount val="8"/>
                <c:pt idx="0">
                  <c:v>40.471493472160077</c:v>
                </c:pt>
                <c:pt idx="1">
                  <c:v>28.916344330678797</c:v>
                </c:pt>
                <c:pt idx="2">
                  <c:v>25.365827800348146</c:v>
                </c:pt>
                <c:pt idx="3">
                  <c:v>25.362597756685659</c:v>
                </c:pt>
                <c:pt idx="4">
                  <c:v>25.231374448745861</c:v>
                </c:pt>
                <c:pt idx="5">
                  <c:v>24.312192296152691</c:v>
                </c:pt>
                <c:pt idx="6">
                  <c:v>8.0072031334050582</c:v>
                </c:pt>
                <c:pt idx="7">
                  <c:v>6.7891452875256668</c:v>
                </c:pt>
              </c:numCache>
            </c:numRef>
          </c:yVal>
        </c:ser>
        <c:dLbls/>
        <c:axId val="153361408"/>
        <c:axId val="153400448"/>
      </c:scatterChart>
      <c:valAx>
        <c:axId val="153361408"/>
        <c:scaling>
          <c:orientation val="minMax"/>
        </c:scaling>
        <c:axPos val="b"/>
        <c:title>
          <c:tx>
            <c:rich>
              <a:bodyPr/>
              <a:lstStyle/>
              <a:p>
                <a:pPr>
                  <a:defRPr/>
                </a:pPr>
                <a:r>
                  <a:rPr lang="en-US"/>
                  <a:t> %Clay</a:t>
                </a:r>
              </a:p>
            </c:rich>
          </c:tx>
          <c:layout/>
        </c:title>
        <c:numFmt formatCode="General" sourceLinked="1"/>
        <c:majorTickMark val="none"/>
        <c:tickLblPos val="nextTo"/>
        <c:crossAx val="153400448"/>
        <c:crosses val="autoZero"/>
        <c:crossBetween val="midCat"/>
      </c:valAx>
      <c:valAx>
        <c:axId val="153400448"/>
        <c:scaling>
          <c:orientation val="minMax"/>
        </c:scaling>
        <c:axPos val="l"/>
        <c:title>
          <c:tx>
            <c:rich>
              <a:bodyPr/>
              <a:lstStyle/>
              <a:p>
                <a:pPr>
                  <a:defRPr/>
                </a:pPr>
                <a:r>
                  <a:rPr lang="en-US"/>
                  <a:t>Mehlich 3 P mg L-1</a:t>
                </a:r>
              </a:p>
            </c:rich>
          </c:tx>
          <c:layout/>
        </c:title>
        <c:numFmt formatCode="0" sourceLinked="1"/>
        <c:majorTickMark val="none"/>
        <c:tickLblPos val="nextTo"/>
        <c:crossAx val="153361408"/>
        <c:crosses val="autoZero"/>
        <c:crossBetween val="midCat"/>
      </c:valAx>
    </c:plotArea>
    <c:legend>
      <c:legendPos val="b"/>
      <c:layout>
        <c:manualLayout>
          <c:xMode val="edge"/>
          <c:yMode val="edge"/>
          <c:x val="0"/>
          <c:y val="0.92498190997907093"/>
          <c:w val="0.61024934533156328"/>
          <c:h val="6.2653005747524859E-2"/>
        </c:manualLayout>
      </c:layout>
    </c:legend>
    <c:plotVisOnly val="1"/>
    <c:dispBlanksAs val="gap"/>
  </c:chart>
  <c:txPr>
    <a:bodyPr/>
    <a:lstStyle/>
    <a:p>
      <a:pPr>
        <a:defRPr sz="2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6"/>
  <c:chart>
    <c:autoTitleDeleted val="1"/>
    <c:plotArea>
      <c:layout/>
      <c:scatterChart>
        <c:scatterStyle val="lineMarker"/>
        <c:ser>
          <c:idx val="0"/>
          <c:order val="0"/>
          <c:tx>
            <c:v>Soya</c:v>
          </c:tx>
          <c:spPr>
            <a:ln w="66675">
              <a:noFill/>
            </a:ln>
          </c:spPr>
          <c:xVal>
            <c:numRef>
              <c:f>Composit!$B$2:$B$12</c:f>
              <c:numCache>
                <c:formatCode>0.00</c:formatCode>
                <c:ptCount val="11"/>
                <c:pt idx="0">
                  <c:v>0</c:v>
                </c:pt>
                <c:pt idx="1">
                  <c:v>2.208636937239195</c:v>
                </c:pt>
                <c:pt idx="2">
                  <c:v>1.8822258943298555</c:v>
                </c:pt>
                <c:pt idx="3">
                  <c:v>1.5661010510320619</c:v>
                </c:pt>
                <c:pt idx="4">
                  <c:v>1.9041221355133711</c:v>
                </c:pt>
                <c:pt idx="5">
                  <c:v>1.9815525856360858</c:v>
                </c:pt>
                <c:pt idx="6">
                  <c:v>2.3268954468161711</c:v>
                </c:pt>
                <c:pt idx="7">
                  <c:v>1.6258434735170606</c:v>
                </c:pt>
                <c:pt idx="8">
                  <c:v>4.7268129508745211</c:v>
                </c:pt>
                <c:pt idx="9">
                  <c:v>3.7656798165190906</c:v>
                </c:pt>
                <c:pt idx="10">
                  <c:v>3.2103369377141746</c:v>
                </c:pt>
              </c:numCache>
            </c:numRef>
          </c:xVal>
          <c:yVal>
            <c:numRef>
              <c:f>Composit!$E$2:$E$12</c:f>
              <c:numCache>
                <c:formatCode>General</c:formatCode>
                <c:ptCount val="11"/>
                <c:pt idx="0">
                  <c:v>8</c:v>
                </c:pt>
                <c:pt idx="1">
                  <c:v>18</c:v>
                </c:pt>
                <c:pt idx="2">
                  <c:v>14</c:v>
                </c:pt>
                <c:pt idx="3">
                  <c:v>12</c:v>
                </c:pt>
                <c:pt idx="4">
                  <c:v>10</c:v>
                </c:pt>
                <c:pt idx="5">
                  <c:v>20</c:v>
                </c:pt>
                <c:pt idx="6">
                  <c:v>27.999999999999993</c:v>
                </c:pt>
                <c:pt idx="7">
                  <c:v>16</c:v>
                </c:pt>
                <c:pt idx="8">
                  <c:v>24</c:v>
                </c:pt>
                <c:pt idx="9">
                  <c:v>25.999999999999993</c:v>
                </c:pt>
                <c:pt idx="10">
                  <c:v>24</c:v>
                </c:pt>
              </c:numCache>
            </c:numRef>
          </c:yVal>
        </c:ser>
        <c:ser>
          <c:idx val="1"/>
          <c:order val="1"/>
          <c:tx>
            <c:v>Non-Legume</c:v>
          </c:tx>
          <c:spPr>
            <a:ln w="66675">
              <a:noFill/>
            </a:ln>
          </c:spPr>
          <c:xVal>
            <c:numRef>
              <c:f>Composit!$B$13:$B$24</c:f>
              <c:numCache>
                <c:formatCode>0.00</c:formatCode>
                <c:ptCount val="12"/>
                <c:pt idx="0">
                  <c:v>2.1542235461185002</c:v>
                </c:pt>
                <c:pt idx="1">
                  <c:v>1.6824119134906874</c:v>
                </c:pt>
                <c:pt idx="2">
                  <c:v>2.3107418256693948</c:v>
                </c:pt>
                <c:pt idx="3">
                  <c:v>2.4186260912570394</c:v>
                </c:pt>
                <c:pt idx="4">
                  <c:v>2.6387377073095322</c:v>
                </c:pt>
                <c:pt idx="5">
                  <c:v>1.7336786170310119</c:v>
                </c:pt>
                <c:pt idx="6">
                  <c:v>1.7906447022406264</c:v>
                </c:pt>
                <c:pt idx="7">
                  <c:v>0.96555104511646306</c:v>
                </c:pt>
                <c:pt idx="8">
                  <c:v>1.7668529280617464</c:v>
                </c:pt>
                <c:pt idx="9">
                  <c:v>0.14978590914278506</c:v>
                </c:pt>
                <c:pt idx="10">
                  <c:v>1.4442602777953351</c:v>
                </c:pt>
                <c:pt idx="11">
                  <c:v>3.9021860787379357</c:v>
                </c:pt>
              </c:numCache>
            </c:numRef>
          </c:xVal>
          <c:yVal>
            <c:numRef>
              <c:f>Composit!$E$13:$E$24</c:f>
              <c:numCache>
                <c:formatCode>General</c:formatCode>
                <c:ptCount val="12"/>
                <c:pt idx="0">
                  <c:v>16</c:v>
                </c:pt>
                <c:pt idx="1">
                  <c:v>7.9999999999999991</c:v>
                </c:pt>
                <c:pt idx="2">
                  <c:v>10</c:v>
                </c:pt>
                <c:pt idx="3">
                  <c:v>10</c:v>
                </c:pt>
                <c:pt idx="4">
                  <c:v>25.999999999999993</c:v>
                </c:pt>
                <c:pt idx="5">
                  <c:v>10</c:v>
                </c:pt>
                <c:pt idx="6">
                  <c:v>16</c:v>
                </c:pt>
                <c:pt idx="7">
                  <c:v>12</c:v>
                </c:pt>
                <c:pt idx="8">
                  <c:v>8</c:v>
                </c:pt>
                <c:pt idx="9">
                  <c:v>12</c:v>
                </c:pt>
                <c:pt idx="10">
                  <c:v>7.9999999999999991</c:v>
                </c:pt>
                <c:pt idx="11">
                  <c:v>28.000000000000004</c:v>
                </c:pt>
              </c:numCache>
            </c:numRef>
          </c:yVal>
        </c:ser>
        <c:ser>
          <c:idx val="2"/>
          <c:order val="2"/>
          <c:tx>
            <c:v>Native</c:v>
          </c:tx>
          <c:spPr>
            <a:ln w="66675">
              <a:noFill/>
            </a:ln>
          </c:spPr>
          <c:xVal>
            <c:numRef>
              <c:f>Composit!$B$25:$B$32</c:f>
              <c:numCache>
                <c:formatCode>0.00</c:formatCode>
                <c:ptCount val="8"/>
                <c:pt idx="0">
                  <c:v>1.557514968407526</c:v>
                </c:pt>
                <c:pt idx="1">
                  <c:v>1.783163946402704</c:v>
                </c:pt>
                <c:pt idx="2">
                  <c:v>3.2287700388573204</c:v>
                </c:pt>
                <c:pt idx="3">
                  <c:v>1.6227639760981336</c:v>
                </c:pt>
                <c:pt idx="4">
                  <c:v>1.1956405227226812</c:v>
                </c:pt>
                <c:pt idx="5">
                  <c:v>4.8132834970823124</c:v>
                </c:pt>
                <c:pt idx="6">
                  <c:v>6.5890824601715252</c:v>
                </c:pt>
                <c:pt idx="7">
                  <c:v>7.5726162639381567</c:v>
                </c:pt>
              </c:numCache>
            </c:numRef>
          </c:xVal>
          <c:yVal>
            <c:numRef>
              <c:f>Composit!$E$25:$E$32</c:f>
              <c:numCache>
                <c:formatCode>General</c:formatCode>
                <c:ptCount val="8"/>
                <c:pt idx="0">
                  <c:v>8</c:v>
                </c:pt>
                <c:pt idx="1">
                  <c:v>16</c:v>
                </c:pt>
                <c:pt idx="2">
                  <c:v>18</c:v>
                </c:pt>
                <c:pt idx="3">
                  <c:v>20</c:v>
                </c:pt>
                <c:pt idx="4">
                  <c:v>4.0000000000000009</c:v>
                </c:pt>
                <c:pt idx="5">
                  <c:v>36</c:v>
                </c:pt>
                <c:pt idx="6">
                  <c:v>40</c:v>
                </c:pt>
                <c:pt idx="7">
                  <c:v>44</c:v>
                </c:pt>
              </c:numCache>
            </c:numRef>
          </c:yVal>
        </c:ser>
        <c:ser>
          <c:idx val="3"/>
          <c:order val="3"/>
          <c:tx>
            <c:v>Legume+Composit!$B$33:$B$40</c:v>
          </c:tx>
          <c:spPr>
            <a:ln w="66675">
              <a:noFill/>
            </a:ln>
          </c:spPr>
          <c:marker>
            <c:symbol val="circle"/>
            <c:size val="13"/>
          </c:marker>
          <c:xVal>
            <c:numRef>
              <c:f>Composit!$B$33:$B$40</c:f>
              <c:numCache>
                <c:formatCode>0.00</c:formatCode>
                <c:ptCount val="8"/>
                <c:pt idx="0">
                  <c:v>0</c:v>
                </c:pt>
                <c:pt idx="1">
                  <c:v>2.7661944027333361</c:v>
                </c:pt>
                <c:pt idx="2">
                  <c:v>2.3061790983203196</c:v>
                </c:pt>
                <c:pt idx="3">
                  <c:v>1.9654843348013242</c:v>
                </c:pt>
                <c:pt idx="4">
                  <c:v>1.3171912454395882</c:v>
                </c:pt>
                <c:pt idx="5">
                  <c:v>1.3203682635756899</c:v>
                </c:pt>
                <c:pt idx="6">
                  <c:v>2.6832586856698364</c:v>
                </c:pt>
                <c:pt idx="7">
                  <c:v>2.0056623927674773</c:v>
                </c:pt>
              </c:numCache>
            </c:numRef>
          </c:xVal>
          <c:yVal>
            <c:numRef>
              <c:f>Composit!$E$33:$E$40</c:f>
              <c:numCache>
                <c:formatCode>General</c:formatCode>
                <c:ptCount val="8"/>
                <c:pt idx="0">
                  <c:v>4.0000000000000009</c:v>
                </c:pt>
                <c:pt idx="1">
                  <c:v>12</c:v>
                </c:pt>
                <c:pt idx="2">
                  <c:v>18</c:v>
                </c:pt>
                <c:pt idx="3">
                  <c:v>14</c:v>
                </c:pt>
                <c:pt idx="4">
                  <c:v>7.9999999999999991</c:v>
                </c:pt>
                <c:pt idx="5">
                  <c:v>8</c:v>
                </c:pt>
                <c:pt idx="6">
                  <c:v>16</c:v>
                </c:pt>
                <c:pt idx="7">
                  <c:v>14</c:v>
                </c:pt>
              </c:numCache>
            </c:numRef>
          </c:yVal>
        </c:ser>
        <c:dLbls/>
        <c:axId val="154051328"/>
        <c:axId val="154053248"/>
      </c:scatterChart>
      <c:valAx>
        <c:axId val="154051328"/>
        <c:scaling>
          <c:orientation val="minMax"/>
        </c:scaling>
        <c:axPos val="b"/>
        <c:title>
          <c:tx>
            <c:rich>
              <a:bodyPr/>
              <a:lstStyle/>
              <a:p>
                <a:pPr>
                  <a:defRPr/>
                </a:pPr>
                <a:r>
                  <a:rPr lang="en-US"/>
                  <a:t>%OM via loss on ignition</a:t>
                </a:r>
              </a:p>
            </c:rich>
          </c:tx>
          <c:layout/>
        </c:title>
        <c:numFmt formatCode="0.00" sourceLinked="1"/>
        <c:majorTickMark val="none"/>
        <c:tickLblPos val="nextTo"/>
        <c:crossAx val="154053248"/>
        <c:crosses val="autoZero"/>
        <c:crossBetween val="midCat"/>
      </c:valAx>
      <c:valAx>
        <c:axId val="154053248"/>
        <c:scaling>
          <c:orientation val="minMax"/>
        </c:scaling>
        <c:axPos val="l"/>
        <c:title>
          <c:tx>
            <c:rich>
              <a:bodyPr/>
              <a:lstStyle/>
              <a:p>
                <a:pPr>
                  <a:defRPr/>
                </a:pPr>
                <a:r>
                  <a:rPr lang="en-US"/>
                  <a:t>% Clay</a:t>
                </a:r>
              </a:p>
            </c:rich>
          </c:tx>
          <c:layout>
            <c:manualLayout>
              <c:xMode val="edge"/>
              <c:yMode val="edge"/>
              <c:x val="1.8700599862234008E-2"/>
              <c:y val="0.34819872099387722"/>
            </c:manualLayout>
          </c:layout>
        </c:title>
        <c:numFmt formatCode="General" sourceLinked="1"/>
        <c:majorTickMark val="none"/>
        <c:tickLblPos val="nextTo"/>
        <c:crossAx val="154051328"/>
        <c:crosses val="autoZero"/>
        <c:crossBetween val="midCat"/>
      </c:valAx>
    </c:plotArea>
    <c:plotVisOnly val="1"/>
    <c:dispBlanksAs val="gap"/>
  </c:chart>
  <c:txPr>
    <a:bodyPr/>
    <a:lstStyle/>
    <a:p>
      <a:pPr>
        <a:defRPr sz="20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5"/>
  <c:chart>
    <c:autoTitleDeleted val="1"/>
    <c:plotArea>
      <c:layout>
        <c:manualLayout>
          <c:layoutTarget val="inner"/>
          <c:xMode val="edge"/>
          <c:yMode val="edge"/>
          <c:x val="2.7601159335624886E-3"/>
          <c:y val="4.9273266317484743E-2"/>
          <c:w val="0.96938522038094033"/>
          <c:h val="0.95072677999507271"/>
        </c:manualLayout>
      </c:layout>
      <c:scatterChart>
        <c:scatterStyle val="lineMarker"/>
        <c:ser>
          <c:idx val="0"/>
          <c:order val="0"/>
          <c:spPr>
            <a:ln w="28575">
              <a:noFill/>
            </a:ln>
          </c:spPr>
          <c:xVal>
            <c:numRef>
              <c:f>'Farm ID Info'!$L$2:$L$29</c:f>
              <c:numCache>
                <c:formatCode>0000000</c:formatCode>
                <c:ptCount val="28"/>
                <c:pt idx="0">
                  <c:v>603907</c:v>
                </c:pt>
                <c:pt idx="1">
                  <c:v>602470</c:v>
                </c:pt>
                <c:pt idx="2">
                  <c:v>602704</c:v>
                </c:pt>
                <c:pt idx="3">
                  <c:v>602656</c:v>
                </c:pt>
                <c:pt idx="4">
                  <c:v>604026</c:v>
                </c:pt>
                <c:pt idx="5">
                  <c:v>592782</c:v>
                </c:pt>
                <c:pt idx="6">
                  <c:v>596321</c:v>
                </c:pt>
                <c:pt idx="7">
                  <c:v>596020</c:v>
                </c:pt>
                <c:pt idx="8">
                  <c:v>592062</c:v>
                </c:pt>
                <c:pt idx="9">
                  <c:v>592022</c:v>
                </c:pt>
                <c:pt idx="10">
                  <c:v>599824</c:v>
                </c:pt>
                <c:pt idx="11">
                  <c:v>590066</c:v>
                </c:pt>
                <c:pt idx="12">
                  <c:v>590604</c:v>
                </c:pt>
                <c:pt idx="13">
                  <c:v>589906</c:v>
                </c:pt>
                <c:pt idx="14">
                  <c:v>590248</c:v>
                </c:pt>
                <c:pt idx="15">
                  <c:v>594887</c:v>
                </c:pt>
                <c:pt idx="16">
                  <c:v>595898</c:v>
                </c:pt>
                <c:pt idx="17">
                  <c:v>596306</c:v>
                </c:pt>
                <c:pt idx="18">
                  <c:v>587021</c:v>
                </c:pt>
                <c:pt idx="19">
                  <c:v>587679</c:v>
                </c:pt>
                <c:pt idx="20">
                  <c:v>589198</c:v>
                </c:pt>
                <c:pt idx="21">
                  <c:v>591200</c:v>
                </c:pt>
                <c:pt idx="22">
                  <c:v>594289</c:v>
                </c:pt>
                <c:pt idx="23">
                  <c:v>596025</c:v>
                </c:pt>
                <c:pt idx="24">
                  <c:v>597815</c:v>
                </c:pt>
                <c:pt idx="25">
                  <c:v>600547</c:v>
                </c:pt>
                <c:pt idx="26">
                  <c:v>600338</c:v>
                </c:pt>
                <c:pt idx="27">
                  <c:v>600347</c:v>
                </c:pt>
              </c:numCache>
            </c:numRef>
          </c:xVal>
          <c:yVal>
            <c:numRef>
              <c:f>'Farm ID Info'!$M$2:$M$29</c:f>
              <c:numCache>
                <c:formatCode>General</c:formatCode>
                <c:ptCount val="28"/>
                <c:pt idx="0">
                  <c:v>8753756</c:v>
                </c:pt>
                <c:pt idx="1">
                  <c:v>8751857</c:v>
                </c:pt>
                <c:pt idx="2">
                  <c:v>8751894</c:v>
                </c:pt>
                <c:pt idx="3">
                  <c:v>8751378</c:v>
                </c:pt>
                <c:pt idx="4">
                  <c:v>8752524</c:v>
                </c:pt>
                <c:pt idx="5">
                  <c:v>8730209</c:v>
                </c:pt>
                <c:pt idx="6">
                  <c:v>8732169</c:v>
                </c:pt>
                <c:pt idx="7">
                  <c:v>8731975</c:v>
                </c:pt>
                <c:pt idx="8">
                  <c:v>8731924</c:v>
                </c:pt>
                <c:pt idx="9">
                  <c:v>8731965</c:v>
                </c:pt>
                <c:pt idx="10">
                  <c:v>8745776</c:v>
                </c:pt>
                <c:pt idx="11">
                  <c:v>8746859</c:v>
                </c:pt>
                <c:pt idx="12">
                  <c:v>8746132</c:v>
                </c:pt>
                <c:pt idx="13">
                  <c:v>8746761</c:v>
                </c:pt>
                <c:pt idx="14">
                  <c:v>8746543</c:v>
                </c:pt>
                <c:pt idx="15">
                  <c:v>8751106</c:v>
                </c:pt>
                <c:pt idx="16">
                  <c:v>8751853</c:v>
                </c:pt>
                <c:pt idx="17">
                  <c:v>8750098</c:v>
                </c:pt>
                <c:pt idx="18">
                  <c:v>8736963</c:v>
                </c:pt>
                <c:pt idx="19">
                  <c:v>8740674</c:v>
                </c:pt>
                <c:pt idx="20">
                  <c:v>8743369</c:v>
                </c:pt>
                <c:pt idx="21">
                  <c:v>8754133</c:v>
                </c:pt>
                <c:pt idx="22">
                  <c:v>8751542</c:v>
                </c:pt>
                <c:pt idx="23">
                  <c:v>8750208</c:v>
                </c:pt>
                <c:pt idx="24">
                  <c:v>8747691</c:v>
                </c:pt>
                <c:pt idx="25">
                  <c:v>8750652</c:v>
                </c:pt>
                <c:pt idx="26">
                  <c:v>8750136</c:v>
                </c:pt>
                <c:pt idx="27">
                  <c:v>8750178</c:v>
                </c:pt>
              </c:numCache>
            </c:numRef>
          </c:yVal>
        </c:ser>
        <c:dLbls/>
        <c:axId val="154217088"/>
        <c:axId val="154300800"/>
      </c:scatterChart>
      <c:valAx>
        <c:axId val="154217088"/>
        <c:scaling>
          <c:orientation val="minMax"/>
        </c:scaling>
        <c:delete val="1"/>
        <c:axPos val="b"/>
        <c:numFmt formatCode="0000000" sourceLinked="1"/>
        <c:majorTickMark val="none"/>
        <c:tickLblPos val="none"/>
        <c:crossAx val="154300800"/>
        <c:crosses val="autoZero"/>
        <c:crossBetween val="midCat"/>
      </c:valAx>
      <c:valAx>
        <c:axId val="154300800"/>
        <c:scaling>
          <c:orientation val="minMax"/>
        </c:scaling>
        <c:delete val="1"/>
        <c:axPos val="l"/>
        <c:numFmt formatCode="General" sourceLinked="1"/>
        <c:majorTickMark val="none"/>
        <c:tickLblPos val="none"/>
        <c:crossAx val="154217088"/>
        <c:crosses val="autoZero"/>
        <c:crossBetween val="midCat"/>
      </c:valAx>
    </c:plotArea>
    <c:plotVisOnly val="1"/>
    <c:dispBlanksAs val="gap"/>
  </c:chart>
  <c:spPr>
    <a:ln>
      <a:solidFill>
        <a:schemeClr val="tx1"/>
      </a:solidFill>
    </a:ln>
  </c:spPr>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style val="35"/>
  <c:chart>
    <c:title>
      <c:tx>
        <c:rich>
          <a:bodyPr/>
          <a:lstStyle/>
          <a:p>
            <a:pPr>
              <a:defRPr/>
            </a:pPr>
            <a:r>
              <a:rPr lang="en-US" dirty="0" smtClean="0"/>
              <a:t>Nodule Number</a:t>
            </a:r>
            <a:r>
              <a:rPr lang="en-US" baseline="0" dirty="0" smtClean="0"/>
              <a:t> per Plant by Field History</a:t>
            </a:r>
            <a:endParaRPr lang="en-US" dirty="0"/>
          </a:p>
        </c:rich>
      </c:tx>
      <c:layout>
        <c:manualLayout>
          <c:xMode val="edge"/>
          <c:yMode val="edge"/>
          <c:x val="0.15296699426752844"/>
          <c:y val="0"/>
        </c:manualLayout>
      </c:layout>
    </c:title>
    <c:plotArea>
      <c:layout>
        <c:manualLayout>
          <c:layoutTarget val="inner"/>
          <c:xMode val="edge"/>
          <c:yMode val="edge"/>
          <c:x val="8.5986387739698217E-2"/>
          <c:y val="0.18939671749760487"/>
          <c:w val="0.88567904955133225"/>
          <c:h val="0.73068959810133083"/>
        </c:manualLayout>
      </c:layout>
      <c:barChart>
        <c:barDir val="col"/>
        <c:grouping val="clustered"/>
        <c:ser>
          <c:idx val="0"/>
          <c:order val="0"/>
          <c:tx>
            <c:strRef>
              <c:f>Sheet1!$B$1</c:f>
              <c:strCache>
                <c:ptCount val="1"/>
                <c:pt idx="0">
                  <c:v>Mean Nodule number/plant</c:v>
                </c:pt>
              </c:strCache>
            </c:strRef>
          </c:tx>
          <c:dLbls>
            <c:delete val="1"/>
          </c:dLbls>
          <c:errBars>
            <c:errBarType val="both"/>
            <c:errValType val="cust"/>
            <c:plus>
              <c:numRef>
                <c:f>Sheet1!$E$2:$E$5</c:f>
                <c:numCache>
                  <c:formatCode>General</c:formatCode>
                  <c:ptCount val="4"/>
                  <c:pt idx="0">
                    <c:v>0.70090909090909104</c:v>
                  </c:pt>
                  <c:pt idx="1">
                    <c:v>0.92749999999999999</c:v>
                  </c:pt>
                  <c:pt idx="2">
                    <c:v>0.12666666666666668</c:v>
                  </c:pt>
                  <c:pt idx="3">
                    <c:v>0.96375000000000011</c:v>
                  </c:pt>
                </c:numCache>
              </c:numRef>
            </c:plus>
            <c:minus>
              <c:numRef>
                <c:f>Sheet1!$E$2:$E$5</c:f>
                <c:numCache>
                  <c:formatCode>General</c:formatCode>
                  <c:ptCount val="4"/>
                  <c:pt idx="0">
                    <c:v>0.70090909090909104</c:v>
                  </c:pt>
                  <c:pt idx="1">
                    <c:v>0.92749999999999999</c:v>
                  </c:pt>
                  <c:pt idx="2">
                    <c:v>0.12666666666666668</c:v>
                  </c:pt>
                  <c:pt idx="3">
                    <c:v>0.96375000000000011</c:v>
                  </c:pt>
                </c:numCache>
              </c:numRef>
            </c:minus>
          </c:errBars>
          <c:cat>
            <c:strRef>
              <c:f>Sheet1!$A$2:$A$5</c:f>
              <c:strCache>
                <c:ptCount val="4"/>
                <c:pt idx="0">
                  <c:v>Soya</c:v>
                </c:pt>
                <c:pt idx="1">
                  <c:v>Legume</c:v>
                </c:pt>
                <c:pt idx="2">
                  <c:v>Non-Legume</c:v>
                </c:pt>
                <c:pt idx="3">
                  <c:v>Native</c:v>
                </c:pt>
              </c:strCache>
            </c:strRef>
          </c:cat>
          <c:val>
            <c:numRef>
              <c:f>Sheet1!$B$2:$B$5</c:f>
              <c:numCache>
                <c:formatCode>General</c:formatCode>
                <c:ptCount val="4"/>
                <c:pt idx="0">
                  <c:v>9.4700000000000006</c:v>
                </c:pt>
                <c:pt idx="1">
                  <c:v>7.54</c:v>
                </c:pt>
                <c:pt idx="2">
                  <c:v>1.9100000000000001</c:v>
                </c:pt>
                <c:pt idx="3">
                  <c:v>4.17</c:v>
                </c:pt>
              </c:numCache>
            </c:numRef>
          </c:val>
        </c:ser>
        <c:dLbls>
          <c:showVal val="1"/>
        </c:dLbls>
        <c:axId val="161240960"/>
        <c:axId val="161242496"/>
      </c:barChart>
      <c:catAx>
        <c:axId val="161240960"/>
        <c:scaling>
          <c:orientation val="minMax"/>
        </c:scaling>
        <c:axPos val="b"/>
        <c:majorTickMark val="none"/>
        <c:tickLblPos val="nextTo"/>
        <c:crossAx val="161242496"/>
        <c:crosses val="autoZero"/>
        <c:auto val="1"/>
        <c:lblAlgn val="ctr"/>
        <c:lblOffset val="100"/>
      </c:catAx>
      <c:valAx>
        <c:axId val="161242496"/>
        <c:scaling>
          <c:orientation val="minMax"/>
        </c:scaling>
        <c:axPos val="l"/>
        <c:numFmt formatCode="General" sourceLinked="1"/>
        <c:majorTickMark val="none"/>
        <c:tickLblPos val="nextTo"/>
        <c:crossAx val="161240960"/>
        <c:crosses val="autoZero"/>
        <c:crossBetween val="between"/>
      </c:valAx>
      <c:spPr>
        <a:noFill/>
      </c:spPr>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0.37552</cdr:x>
      <cdr:y>0.38302</cdr:y>
    </cdr:from>
    <cdr:to>
      <cdr:x>0.41719</cdr:x>
      <cdr:y>0.44552</cdr:y>
    </cdr:to>
    <cdr:sp macro="" textlink="">
      <cdr:nvSpPr>
        <cdr:cNvPr id="2" name="5-Point Star 1"/>
        <cdr:cNvSpPr/>
      </cdr:nvSpPr>
      <cdr:spPr>
        <a:xfrm xmlns:a="http://schemas.openxmlformats.org/drawingml/2006/main">
          <a:off x="3455759" y="2406325"/>
          <a:ext cx="383469" cy="392656"/>
        </a:xfrm>
        <a:prstGeom xmlns:a="http://schemas.openxmlformats.org/drawingml/2006/main" prst="star5">
          <a:avLst/>
        </a:prstGeom>
        <a:solidFill xmlns:a="http://schemas.openxmlformats.org/drawingml/2006/main">
          <a:srgbClr val="FFFF00"/>
        </a:solidFill>
        <a:ln xmlns:a="http://schemas.openxmlformats.org/drawingml/2006/main" w="3175">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CE2AD2AE-4520-47A6-A6F1-380B76A84526}" type="datetimeFigureOut">
              <a:rPr lang="en-US" smtClean="0"/>
              <a:pPr/>
              <a:t>10/16/2012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7F23AE9B-D3D8-41BA-926F-4A933B237E78}" type="slidenum">
              <a:rPr lang="en-US" smtClean="0"/>
              <a:pPr/>
              <a:t>‹#›</a:t>
            </a:fld>
            <a:endParaRPr lang="en-US"/>
          </a:p>
        </p:txBody>
      </p:sp>
    </p:spTree>
    <p:extLst>
      <p:ext uri="{BB962C8B-B14F-4D97-AF65-F5344CB8AC3E}">
        <p14:creationId xmlns:p14="http://schemas.microsoft.com/office/powerpoint/2010/main" xmlns="" val="18524588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0390" y="11930383"/>
            <a:ext cx="353644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240780" y="21762720"/>
            <a:ext cx="291236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54555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20058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4787545" y="8614417"/>
            <a:ext cx="44935059"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82361" y="8614417"/>
            <a:ext cx="134111764"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236969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101767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6524" y="24678643"/>
            <a:ext cx="353644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286524" y="16277597"/>
            <a:ext cx="353644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311555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82361" y="50184057"/>
            <a:ext cx="89523411" cy="141928847"/>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0199192" y="50184057"/>
            <a:ext cx="89523411" cy="141928847"/>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151000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0260" y="1537973"/>
            <a:ext cx="3744468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80260" y="8596634"/>
            <a:ext cx="18382855"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080260" y="12179301"/>
            <a:ext cx="18382855"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134866" y="8596634"/>
            <a:ext cx="18390076"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1134866" y="12179301"/>
            <a:ext cx="18390076"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278897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39670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350254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0263" y="1529080"/>
            <a:ext cx="13687824"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6266477" y="1529084"/>
            <a:ext cx="23258463"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80263" y="8036564"/>
            <a:ext cx="13687824"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399165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4910" y="26883361"/>
            <a:ext cx="249631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154910" y="3431540"/>
            <a:ext cx="249631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154910" y="30057094"/>
            <a:ext cx="249631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4D68-9220-4F5B-A2F7-DDDF6E22DD38}"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180882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260" y="1537973"/>
            <a:ext cx="374446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80260" y="8961124"/>
            <a:ext cx="374446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80260" y="35595563"/>
            <a:ext cx="97078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93CF4D68-9220-4F5B-A2F7-DDDF6E22DD38}" type="datetimeFigureOut">
              <a:rPr lang="en-US" smtClean="0"/>
              <a:pPr/>
              <a:t>10/16/2012</a:t>
            </a:fld>
            <a:endParaRPr lang="en-US"/>
          </a:p>
        </p:txBody>
      </p:sp>
      <p:sp>
        <p:nvSpPr>
          <p:cNvPr id="5" name="Footer Placeholder 4"/>
          <p:cNvSpPr>
            <a:spLocks noGrp="1"/>
          </p:cNvSpPr>
          <p:nvPr>
            <p:ph type="ftr" sz="quarter" idx="3"/>
          </p:nvPr>
        </p:nvSpPr>
        <p:spPr>
          <a:xfrm>
            <a:off x="14215110" y="35595563"/>
            <a:ext cx="131749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817060" y="35595563"/>
            <a:ext cx="97078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9316D1DE-81BF-4540-99A9-BFF71666EE71}" type="slidenum">
              <a:rPr lang="en-US" smtClean="0"/>
              <a:pPr/>
              <a:t>‹#›</a:t>
            </a:fld>
            <a:endParaRPr lang="en-US"/>
          </a:p>
        </p:txBody>
      </p:sp>
    </p:spTree>
    <p:extLst>
      <p:ext uri="{BB962C8B-B14F-4D97-AF65-F5344CB8AC3E}">
        <p14:creationId xmlns:p14="http://schemas.microsoft.com/office/powerpoint/2010/main" xmlns="" val="3007198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8.emf"/><Relationship Id="rId18"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chart" Target="../charts/chart1.xml"/><Relationship Id="rId12" Type="http://schemas.openxmlformats.org/officeDocument/2006/relationships/chart" Target="../charts/chart4.xml"/><Relationship Id="rId17"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7.jpeg"/><Relationship Id="rId5" Type="http://schemas.openxmlformats.org/officeDocument/2006/relationships/image" Target="../media/image4.png"/><Relationship Id="rId15" Type="http://schemas.openxmlformats.org/officeDocument/2006/relationships/image" Target="../media/image10.emf"/><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chart" Target="../charts/chart3.xml"/><Relationship Id="rId1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F:\bg.jp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1" y="0"/>
            <a:ext cx="41605201" cy="38404800"/>
          </a:xfrm>
          <a:prstGeom prst="rect">
            <a:avLst/>
          </a:prstGeom>
        </p:spPr>
      </p:pic>
      <p:sp>
        <p:nvSpPr>
          <p:cNvPr id="4" name="Snip Diagonal Corner Rectangle 3"/>
          <p:cNvSpPr/>
          <p:nvPr/>
        </p:nvSpPr>
        <p:spPr bwMode="auto">
          <a:xfrm>
            <a:off x="361156" y="457202"/>
            <a:ext cx="41027350" cy="5333998"/>
          </a:xfrm>
          <a:prstGeom prst="snip2DiagRect">
            <a:avLst/>
          </a:prstGeom>
          <a:solidFill>
            <a:schemeClr val="accent4">
              <a:alpha val="59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0" rIns="9509760" bIns="45720" numCol="1" rtlCol="0" anchor="t" anchorCtr="0" compatLnSpc="1">
            <a:prstTxWarp prst="textNoShape">
              <a:avLst/>
            </a:prstTxWarp>
          </a:bodyPr>
          <a:lstStyle/>
          <a:p>
            <a:pPr>
              <a:tabLst>
                <a:tab pos="29718000" algn="l"/>
              </a:tabLst>
            </a:pPr>
            <a:r>
              <a:rPr lang="en-US" sz="8800" b="1" dirty="0"/>
              <a:t>Drivers of Soybean Rhizobia Diversity in </a:t>
            </a:r>
            <a:r>
              <a:rPr lang="en-US" sz="8800" b="1" dirty="0" smtClean="0"/>
              <a:t>Un-inoculated </a:t>
            </a:r>
            <a:r>
              <a:rPr lang="en-US" sz="8800" b="1" dirty="0"/>
              <a:t>Soils of Smallholder Farms in </a:t>
            </a:r>
            <a:r>
              <a:rPr lang="en-US" sz="8800" b="1" dirty="0" smtClean="0"/>
              <a:t>Malawi.</a:t>
            </a:r>
          </a:p>
          <a:p>
            <a:r>
              <a:rPr lang="en-US" sz="3200" dirty="0" smtClean="0">
                <a:solidFill>
                  <a:schemeClr val="bg1"/>
                </a:solidFill>
              </a:rPr>
              <a:t>Parr M</a:t>
            </a:r>
            <a:r>
              <a:rPr lang="en-US" sz="3200" baseline="30000" dirty="0" smtClean="0">
                <a:solidFill>
                  <a:schemeClr val="bg1"/>
                </a:solidFill>
              </a:rPr>
              <a:t>1</a:t>
            </a:r>
            <a:r>
              <a:rPr lang="en-US" sz="3200" dirty="0" smtClean="0">
                <a:solidFill>
                  <a:schemeClr val="bg1"/>
                </a:solidFill>
              </a:rPr>
              <a:t>, </a:t>
            </a:r>
            <a:r>
              <a:rPr lang="en-US" sz="3200" dirty="0" err="1" smtClean="0">
                <a:solidFill>
                  <a:schemeClr val="bg1"/>
                </a:solidFill>
              </a:rPr>
              <a:t>Shumba</a:t>
            </a:r>
            <a:r>
              <a:rPr lang="en-US" sz="3200" dirty="0" smtClean="0">
                <a:solidFill>
                  <a:schemeClr val="bg1"/>
                </a:solidFill>
              </a:rPr>
              <a:t> L</a:t>
            </a:r>
            <a:r>
              <a:rPr lang="en-US" sz="3200" baseline="30000" dirty="0" smtClean="0">
                <a:solidFill>
                  <a:schemeClr val="bg1"/>
                </a:solidFill>
              </a:rPr>
              <a:t>2</a:t>
            </a:r>
            <a:r>
              <a:rPr lang="en-US" sz="3200" dirty="0" smtClean="0">
                <a:solidFill>
                  <a:schemeClr val="bg1"/>
                </a:solidFill>
              </a:rPr>
              <a:t>, </a:t>
            </a:r>
            <a:r>
              <a:rPr lang="en-US" sz="3200" dirty="0" err="1" smtClean="0">
                <a:solidFill>
                  <a:schemeClr val="bg1"/>
                </a:solidFill>
              </a:rPr>
              <a:t>Snapp</a:t>
            </a:r>
            <a:r>
              <a:rPr lang="en-US" sz="3200" dirty="0" smtClean="0">
                <a:solidFill>
                  <a:schemeClr val="bg1"/>
                </a:solidFill>
              </a:rPr>
              <a:t> S</a:t>
            </a:r>
            <a:r>
              <a:rPr lang="en-US" sz="3200" baseline="30000" dirty="0" smtClean="0">
                <a:solidFill>
                  <a:schemeClr val="bg1"/>
                </a:solidFill>
              </a:rPr>
              <a:t>3</a:t>
            </a:r>
            <a:r>
              <a:rPr lang="en-US" sz="3200" dirty="0" smtClean="0">
                <a:solidFill>
                  <a:schemeClr val="bg1"/>
                </a:solidFill>
              </a:rPr>
              <a:t>, and Grossman J</a:t>
            </a:r>
            <a:r>
              <a:rPr lang="en-US" sz="3200" baseline="30000" dirty="0" smtClean="0">
                <a:solidFill>
                  <a:schemeClr val="bg1"/>
                </a:solidFill>
              </a:rPr>
              <a:t>1</a:t>
            </a:r>
            <a:r>
              <a:rPr lang="en-US" sz="3200" dirty="0" smtClean="0">
                <a:solidFill>
                  <a:schemeClr val="bg1"/>
                </a:solidFill>
              </a:rPr>
              <a:t>.</a:t>
            </a:r>
          </a:p>
          <a:p>
            <a:pPr marL="876300" defTabSz="990600"/>
            <a:r>
              <a:rPr lang="en-US" sz="2800" dirty="0" smtClean="0">
                <a:solidFill>
                  <a:schemeClr val="bg1"/>
                </a:solidFill>
              </a:rPr>
              <a:t>1. Department of Soil Science, North Carolina State University,  Campus Box 7619, Raleigh NC 27695</a:t>
            </a:r>
          </a:p>
          <a:p>
            <a:pPr marL="876300" defTabSz="990600"/>
            <a:r>
              <a:rPr lang="en-US" sz="2800" dirty="0" smtClean="0">
                <a:solidFill>
                  <a:schemeClr val="bg1"/>
                </a:solidFill>
              </a:rPr>
              <a:t>2. Soils Food and Healthy Communities, </a:t>
            </a:r>
            <a:r>
              <a:rPr lang="en-US" sz="2800" dirty="0" err="1" smtClean="0">
                <a:solidFill>
                  <a:schemeClr val="bg1"/>
                </a:solidFill>
              </a:rPr>
              <a:t>Ekwendeni</a:t>
            </a:r>
            <a:r>
              <a:rPr lang="en-US" sz="2800" dirty="0" smtClean="0">
                <a:solidFill>
                  <a:schemeClr val="bg1"/>
                </a:solidFill>
              </a:rPr>
              <a:t> Mission Hospital, </a:t>
            </a:r>
            <a:r>
              <a:rPr lang="en-US" sz="2800" dirty="0" err="1" smtClean="0">
                <a:solidFill>
                  <a:schemeClr val="bg1"/>
                </a:solidFill>
              </a:rPr>
              <a:t>Ekwendeni</a:t>
            </a:r>
            <a:r>
              <a:rPr lang="en-US" sz="2800" dirty="0" smtClean="0">
                <a:solidFill>
                  <a:schemeClr val="bg1"/>
                </a:solidFill>
              </a:rPr>
              <a:t> Malawi.</a:t>
            </a:r>
          </a:p>
          <a:p>
            <a:pPr marL="876300" defTabSz="990600"/>
            <a:r>
              <a:rPr lang="en-US" sz="2800" dirty="0" smtClean="0">
                <a:solidFill>
                  <a:schemeClr val="bg1"/>
                </a:solidFill>
              </a:rPr>
              <a:t>3. W.K. Kellogg Biological Station, Michigan State University,</a:t>
            </a:r>
            <a:r>
              <a:rPr lang="en-US" sz="2800" dirty="0"/>
              <a:t> East Lansing, MI 48824 </a:t>
            </a:r>
            <a:endParaRPr lang="en-US" sz="2800" dirty="0" smtClean="0">
              <a:solidFill>
                <a:schemeClr val="bg1"/>
              </a:solidFill>
            </a:endParaRPr>
          </a:p>
          <a:p>
            <a:endParaRPr lang="en-US" sz="2800" dirty="0">
              <a:solidFill>
                <a:schemeClr val="bg1"/>
              </a:solidFill>
            </a:endParaRPr>
          </a:p>
        </p:txBody>
      </p:sp>
      <p:grpSp>
        <p:nvGrpSpPr>
          <p:cNvPr id="5" name="Group 192"/>
          <p:cNvGrpSpPr>
            <a:grpSpLocks/>
          </p:cNvGrpSpPr>
          <p:nvPr/>
        </p:nvGrpSpPr>
        <p:grpSpPr bwMode="auto">
          <a:xfrm>
            <a:off x="29819422" y="1275034"/>
            <a:ext cx="7377713" cy="1872745"/>
            <a:chOff x="20976" y="1678"/>
            <a:chExt cx="4752" cy="850"/>
          </a:xfrm>
          <a:solidFill>
            <a:schemeClr val="accent5"/>
          </a:solidFill>
        </p:grpSpPr>
        <p:sp>
          <p:nvSpPr>
            <p:cNvPr id="6" name="Rectangle 189"/>
            <p:cNvSpPr>
              <a:spLocks noChangeArrowheads="1"/>
            </p:cNvSpPr>
            <p:nvPr/>
          </p:nvSpPr>
          <p:spPr bwMode="auto">
            <a:xfrm>
              <a:off x="20976" y="1678"/>
              <a:ext cx="4752" cy="850"/>
            </a:xfrm>
            <a:prstGeom prst="rect">
              <a:avLst/>
            </a:prstGeom>
            <a:ln>
              <a:noFill/>
            </a:ln>
            <a:extLst/>
          </p:spPr>
          <p:style>
            <a:lnRef idx="3">
              <a:schemeClr val="lt1"/>
            </a:lnRef>
            <a:fillRef idx="1">
              <a:schemeClr val="accent4"/>
            </a:fillRef>
            <a:effectRef idx="1">
              <a:schemeClr val="accent4"/>
            </a:effectRef>
            <a:fontRef idx="minor">
              <a:schemeClr val="lt1"/>
            </a:fontRef>
          </p:style>
          <p:txBody>
            <a:bodyPr wrap="none" anchor="ctr"/>
            <a:lstStyle/>
            <a:p>
              <a:endParaRPr lang="en-US"/>
            </a:p>
          </p:txBody>
        </p:sp>
        <p:pic>
          <p:nvPicPr>
            <p:cNvPr id="7" name="Picture 191" descr="greya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09" y="1757"/>
              <a:ext cx="4362" cy="694"/>
            </a:xfrm>
            <a:prstGeom prst="rect">
              <a:avLst/>
            </a:prstGeom>
            <a:ln>
              <a:noFill/>
            </a:ln>
            <a:extLst/>
          </p:spPr>
          <p:style>
            <a:lnRef idx="3">
              <a:schemeClr val="lt1"/>
            </a:lnRef>
            <a:fillRef idx="1">
              <a:schemeClr val="accent4"/>
            </a:fillRef>
            <a:effectRef idx="1">
              <a:schemeClr val="accent4"/>
            </a:effectRef>
            <a:fontRef idx="minor">
              <a:schemeClr val="lt1"/>
            </a:fontRef>
          </p:style>
        </p:pic>
      </p:grpSp>
      <p:pic>
        <p:nvPicPr>
          <p:cNvPr id="8" name="Picture 20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197480" y="3426628"/>
            <a:ext cx="8154486" cy="1737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p:cNvSpPr/>
          <p:nvPr/>
        </p:nvSpPr>
        <p:spPr>
          <a:xfrm>
            <a:off x="361157" y="5954400"/>
            <a:ext cx="15785773" cy="15762599"/>
          </a:xfrm>
          <a:prstGeom prst="roundRect">
            <a:avLst>
              <a:gd name="adj" fmla="val 487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 name="Picture 9"/>
          <p:cNvPicPr>
            <a:picLocks noChangeAspect="1"/>
          </p:cNvPicPr>
          <p:nvPr/>
        </p:nvPicPr>
        <p:blipFill>
          <a:blip r:embed="rId5" cstate="print">
            <a:clrChange>
              <a:clrFrom>
                <a:srgbClr val="9CF7F7"/>
              </a:clrFrom>
              <a:clrTo>
                <a:srgbClr val="9CF7F7">
                  <a:alpha val="0"/>
                </a:srgbClr>
              </a:clrTo>
            </a:clrChange>
            <a:extLst>
              <a:ext uri="{28A0092B-C50C-407E-A947-70E740481C1C}">
                <a14:useLocalDpi xmlns:a14="http://schemas.microsoft.com/office/drawing/2010/main" xmlns="" val="0"/>
              </a:ext>
            </a:extLst>
          </a:blip>
          <a:stretch>
            <a:fillRect/>
          </a:stretch>
        </p:blipFill>
        <p:spPr>
          <a:xfrm>
            <a:off x="10250877" y="6626175"/>
            <a:ext cx="5510339" cy="6413793"/>
          </a:xfrm>
          <a:prstGeom prst="rect">
            <a:avLst/>
          </a:prstGeom>
        </p:spPr>
      </p:pic>
      <p:pic>
        <p:nvPicPr>
          <p:cNvPr id="11" name="Picture 10"/>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304800" y="10125795"/>
            <a:ext cx="4715664" cy="11591205"/>
          </a:xfrm>
          <a:prstGeom prst="rect">
            <a:avLst/>
          </a:prstGeom>
          <a:noFill/>
          <a:ln>
            <a:noFill/>
          </a:ln>
        </p:spPr>
      </p:pic>
      <p:sp>
        <p:nvSpPr>
          <p:cNvPr id="12" name="Rounded Rectangle 11"/>
          <p:cNvSpPr/>
          <p:nvPr/>
        </p:nvSpPr>
        <p:spPr>
          <a:xfrm>
            <a:off x="447245" y="22097744"/>
            <a:ext cx="24463413" cy="15316453"/>
          </a:xfrm>
          <a:prstGeom prst="roundRect">
            <a:avLst>
              <a:gd name="adj" fmla="val 487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25527000" y="22097746"/>
            <a:ext cx="15789275" cy="15316453"/>
          </a:xfrm>
          <a:prstGeom prst="roundRect">
            <a:avLst>
              <a:gd name="adj" fmla="val 487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16523902" y="5892057"/>
            <a:ext cx="12279697" cy="15762599"/>
          </a:xfrm>
          <a:prstGeom prst="roundRect">
            <a:avLst>
              <a:gd name="adj" fmla="val 487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ounded Rectangle 14"/>
          <p:cNvSpPr/>
          <p:nvPr/>
        </p:nvSpPr>
        <p:spPr>
          <a:xfrm>
            <a:off x="29108399" y="5933327"/>
            <a:ext cx="12155637" cy="15702052"/>
          </a:xfrm>
          <a:prstGeom prst="roundRect">
            <a:avLst>
              <a:gd name="adj" fmla="val 487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TextBox 15"/>
          <p:cNvSpPr txBox="1"/>
          <p:nvPr/>
        </p:nvSpPr>
        <p:spPr>
          <a:xfrm>
            <a:off x="679841" y="5873007"/>
            <a:ext cx="6359433" cy="1523494"/>
          </a:xfrm>
          <a:prstGeom prst="rect">
            <a:avLst/>
          </a:prstGeom>
          <a:noFill/>
        </p:spPr>
        <p:txBody>
          <a:bodyPr wrap="none" rtlCol="0">
            <a:spAutoFit/>
            <a:scene3d>
              <a:camera prst="orthographicFront"/>
              <a:lightRig rig="threePt" dir="t"/>
            </a:scene3d>
            <a:sp3d extrusionH="57150">
              <a:bevelT w="38100" h="38100"/>
            </a:sp3d>
          </a:bodyPr>
          <a:lstStyle/>
          <a:p>
            <a:r>
              <a:rPr lang="en-US" b="1" dirty="0" smtClean="0">
                <a:solidFill>
                  <a:schemeClr val="accent5">
                    <a:lumMod val="75000"/>
                  </a:schemeClr>
                </a:solidFill>
              </a:rPr>
              <a:t>Introduction</a:t>
            </a:r>
            <a:endParaRPr lang="en-US" b="1" dirty="0">
              <a:solidFill>
                <a:schemeClr val="accent5">
                  <a:lumMod val="75000"/>
                </a:schemeClr>
              </a:solidFill>
            </a:endParaRPr>
          </a:p>
        </p:txBody>
      </p:sp>
      <p:sp>
        <p:nvSpPr>
          <p:cNvPr id="17" name="TextBox 16"/>
          <p:cNvSpPr txBox="1"/>
          <p:nvPr/>
        </p:nvSpPr>
        <p:spPr>
          <a:xfrm>
            <a:off x="16756498" y="5873007"/>
            <a:ext cx="6292556" cy="1523494"/>
          </a:xfrm>
          <a:prstGeom prst="rect">
            <a:avLst/>
          </a:prstGeom>
          <a:noFill/>
        </p:spPr>
        <p:txBody>
          <a:bodyPr wrap="none" rtlCol="0">
            <a:spAutoFit/>
            <a:scene3d>
              <a:camera prst="orthographicFront"/>
              <a:lightRig rig="threePt" dir="t"/>
            </a:scene3d>
            <a:sp3d extrusionH="57150">
              <a:bevelT w="38100" h="38100"/>
            </a:sp3d>
          </a:bodyPr>
          <a:lstStyle/>
          <a:p>
            <a:r>
              <a:rPr lang="en-US" b="1" dirty="0" smtClean="0">
                <a:solidFill>
                  <a:schemeClr val="accent5">
                    <a:lumMod val="75000"/>
                  </a:schemeClr>
                </a:solidFill>
              </a:rPr>
              <a:t>Soil Analysis</a:t>
            </a:r>
            <a:endParaRPr lang="en-US" b="1" dirty="0">
              <a:solidFill>
                <a:schemeClr val="accent5">
                  <a:lumMod val="75000"/>
                </a:schemeClr>
              </a:solidFill>
            </a:endParaRPr>
          </a:p>
        </p:txBody>
      </p:sp>
      <p:sp>
        <p:nvSpPr>
          <p:cNvPr id="18" name="TextBox 17"/>
          <p:cNvSpPr txBox="1"/>
          <p:nvPr/>
        </p:nvSpPr>
        <p:spPr>
          <a:xfrm>
            <a:off x="29340996" y="5873007"/>
            <a:ext cx="9521004" cy="1523494"/>
          </a:xfrm>
          <a:prstGeom prst="rect">
            <a:avLst/>
          </a:prstGeom>
          <a:noFill/>
        </p:spPr>
        <p:txBody>
          <a:bodyPr wrap="none" rtlCol="0">
            <a:spAutoFit/>
            <a:scene3d>
              <a:camera prst="orthographicFront"/>
              <a:lightRig rig="threePt" dir="t"/>
            </a:scene3d>
            <a:sp3d extrusionH="57150">
              <a:bevelT w="38100" h="38100"/>
            </a:sp3d>
          </a:bodyPr>
          <a:lstStyle/>
          <a:p>
            <a:r>
              <a:rPr lang="en-US" b="1" dirty="0" smtClean="0">
                <a:solidFill>
                  <a:schemeClr val="accent5">
                    <a:lumMod val="75000"/>
                  </a:schemeClr>
                </a:solidFill>
              </a:rPr>
              <a:t>Molecular Analysis</a:t>
            </a:r>
            <a:endParaRPr lang="en-US" b="1" dirty="0">
              <a:solidFill>
                <a:schemeClr val="accent5">
                  <a:lumMod val="75000"/>
                </a:schemeClr>
              </a:solidFill>
            </a:endParaRPr>
          </a:p>
        </p:txBody>
      </p:sp>
      <p:sp>
        <p:nvSpPr>
          <p:cNvPr id="19" name="TextBox 18"/>
          <p:cNvSpPr txBox="1"/>
          <p:nvPr/>
        </p:nvSpPr>
        <p:spPr>
          <a:xfrm>
            <a:off x="747402" y="22097746"/>
            <a:ext cx="17988835" cy="1523494"/>
          </a:xfrm>
          <a:prstGeom prst="rect">
            <a:avLst/>
          </a:prstGeom>
          <a:noFill/>
        </p:spPr>
        <p:txBody>
          <a:bodyPr wrap="none" rtlCol="0">
            <a:spAutoFit/>
            <a:scene3d>
              <a:camera prst="orthographicFront"/>
              <a:lightRig rig="threePt" dir="t"/>
            </a:scene3d>
            <a:sp3d extrusionH="57150">
              <a:bevelT w="38100" h="38100"/>
            </a:sp3d>
          </a:bodyPr>
          <a:lstStyle/>
          <a:p>
            <a:r>
              <a:rPr lang="en-US" b="1" dirty="0" smtClean="0">
                <a:solidFill>
                  <a:schemeClr val="accent5">
                    <a:lumMod val="75000"/>
                  </a:schemeClr>
                </a:solidFill>
              </a:rPr>
              <a:t>Soil Sampling and Rhizobia Trapping</a:t>
            </a:r>
            <a:endParaRPr lang="en-US" b="1" dirty="0">
              <a:solidFill>
                <a:schemeClr val="accent5">
                  <a:lumMod val="75000"/>
                </a:schemeClr>
              </a:solidFill>
            </a:endParaRPr>
          </a:p>
        </p:txBody>
      </p:sp>
      <p:graphicFrame>
        <p:nvGraphicFramePr>
          <p:cNvPr id="24" name="Chart 23"/>
          <p:cNvGraphicFramePr>
            <a:graphicFrameLocks/>
          </p:cNvGraphicFramePr>
          <p:nvPr>
            <p:extLst>
              <p:ext uri="{D42A27DB-BD31-4B8C-83A1-F6EECF244321}">
                <p14:modId xmlns:p14="http://schemas.microsoft.com/office/powerpoint/2010/main" xmlns="" val="929102112"/>
              </p:ext>
            </p:extLst>
          </p:nvPr>
        </p:nvGraphicFramePr>
        <p:xfrm>
          <a:off x="16523902" y="14894824"/>
          <a:ext cx="6105099" cy="58153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4"/>
          <p:cNvGraphicFramePr>
            <a:graphicFrameLocks/>
          </p:cNvGraphicFramePr>
          <p:nvPr>
            <p:extLst>
              <p:ext uri="{D42A27DB-BD31-4B8C-83A1-F6EECF244321}">
                <p14:modId xmlns:p14="http://schemas.microsoft.com/office/powerpoint/2010/main" xmlns="" val="3823549714"/>
              </p:ext>
            </p:extLst>
          </p:nvPr>
        </p:nvGraphicFramePr>
        <p:xfrm>
          <a:off x="19823980" y="14781299"/>
          <a:ext cx="8648280" cy="657932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25"/>
          <p:cNvGraphicFramePr>
            <a:graphicFrameLocks/>
          </p:cNvGraphicFramePr>
          <p:nvPr>
            <p:extLst>
              <p:ext uri="{D42A27DB-BD31-4B8C-83A1-F6EECF244321}">
                <p14:modId xmlns:p14="http://schemas.microsoft.com/office/powerpoint/2010/main" xmlns="" val="2419987043"/>
              </p:ext>
            </p:extLst>
          </p:nvPr>
        </p:nvGraphicFramePr>
        <p:xfrm>
          <a:off x="22094774" y="8669954"/>
          <a:ext cx="6553200" cy="6024946"/>
        </p:xfrm>
        <a:graphic>
          <a:graphicData uri="http://schemas.openxmlformats.org/drawingml/2006/chart">
            <c:chart xmlns:c="http://schemas.openxmlformats.org/drawingml/2006/chart" xmlns:r="http://schemas.openxmlformats.org/officeDocument/2006/relationships" r:id="rId9"/>
          </a:graphicData>
        </a:graphic>
      </p:graphicFrame>
      <p:pic>
        <p:nvPicPr>
          <p:cNvPr id="3" name="Picture 2"/>
          <p:cNvPicPr>
            <a:picLocks noChangeAspect="1"/>
          </p:cNvPicPr>
          <p:nvPr/>
        </p:nvPicPr>
        <p:blipFill rotWithShape="1">
          <a:blip r:embed="rId10" cstate="print">
            <a:extLst>
              <a:ext uri="{28A0092B-C50C-407E-A947-70E740481C1C}">
                <a14:useLocalDpi xmlns:a14="http://schemas.microsoft.com/office/drawing/2010/main" xmlns="" val="0"/>
              </a:ext>
            </a:extLst>
          </a:blip>
          <a:srcRect l="32424" t="9162" b="5959"/>
          <a:stretch/>
        </p:blipFill>
        <p:spPr>
          <a:xfrm>
            <a:off x="7659071" y="31564872"/>
            <a:ext cx="6797040" cy="5670423"/>
          </a:xfrm>
          <a:prstGeom prst="roundRect">
            <a:avLst>
              <a:gd name="adj" fmla="val 8594"/>
            </a:avLst>
          </a:prstGeom>
          <a:solidFill>
            <a:srgbClr val="FFFFFF">
              <a:shade val="85000"/>
            </a:srgbClr>
          </a:solidFill>
          <a:ln>
            <a:noFill/>
          </a:ln>
          <a:effectLst/>
        </p:spPr>
      </p:pic>
      <p:pic>
        <p:nvPicPr>
          <p:cNvPr id="28" name="Picture 27"/>
          <p:cNvPicPr>
            <a:picLocks noChangeAspect="1"/>
          </p:cNvPicPr>
          <p:nvPr/>
        </p:nvPicPr>
        <p:blipFill rotWithShape="1">
          <a:blip r:embed="rId11" cstate="print">
            <a:extLst>
              <a:ext uri="{28A0092B-C50C-407E-A947-70E740481C1C}">
                <a14:useLocalDpi xmlns:a14="http://schemas.microsoft.com/office/drawing/2010/main" xmlns="" val="0"/>
              </a:ext>
            </a:extLst>
          </a:blip>
          <a:srcRect l="130" r="1"/>
          <a:stretch/>
        </p:blipFill>
        <p:spPr>
          <a:xfrm>
            <a:off x="14713874" y="31564873"/>
            <a:ext cx="10045262" cy="5670423"/>
          </a:xfrm>
          <a:prstGeom prst="roundRect">
            <a:avLst>
              <a:gd name="adj" fmla="val 8594"/>
            </a:avLst>
          </a:prstGeom>
          <a:solidFill>
            <a:srgbClr val="FFFFFF">
              <a:shade val="85000"/>
            </a:srgbClr>
          </a:solidFill>
          <a:ln>
            <a:noFill/>
          </a:ln>
          <a:effectLst/>
        </p:spPr>
      </p:pic>
      <p:sp>
        <p:nvSpPr>
          <p:cNvPr id="29" name="TextBox 28"/>
          <p:cNvSpPr txBox="1"/>
          <p:nvPr/>
        </p:nvSpPr>
        <p:spPr>
          <a:xfrm>
            <a:off x="527765" y="7524748"/>
            <a:ext cx="10140235" cy="2862322"/>
          </a:xfrm>
          <a:prstGeom prst="rect">
            <a:avLst/>
          </a:prstGeom>
          <a:noFill/>
        </p:spPr>
        <p:txBody>
          <a:bodyPr wrap="square" rtlCol="0">
            <a:spAutoFit/>
          </a:bodyPr>
          <a:lstStyle/>
          <a:p>
            <a:r>
              <a:rPr lang="en-US" sz="3600" dirty="0" smtClean="0"/>
              <a:t>Legumes, due to their symbiotic association with nitrogen fixing Rhizobia bacteria, are integral to maintaining soil fertility, balancing human </a:t>
            </a:r>
            <a:r>
              <a:rPr lang="en-US" sz="3600" dirty="0"/>
              <a:t>nutrition, and productive cropping systems  in low input subsistence cropping systems in Malawi. </a:t>
            </a:r>
            <a:r>
              <a:rPr lang="en-US" sz="3600" dirty="0" smtClean="0"/>
              <a:t>Increasing</a:t>
            </a:r>
            <a:endParaRPr lang="en-US" sz="3600" dirty="0"/>
          </a:p>
        </p:txBody>
      </p:sp>
      <p:sp>
        <p:nvSpPr>
          <p:cNvPr id="30" name="TextBox 29"/>
          <p:cNvSpPr txBox="1"/>
          <p:nvPr/>
        </p:nvSpPr>
        <p:spPr>
          <a:xfrm>
            <a:off x="3713691" y="13182600"/>
            <a:ext cx="12433240" cy="3416320"/>
          </a:xfrm>
          <a:prstGeom prst="rect">
            <a:avLst/>
          </a:prstGeom>
          <a:noFill/>
        </p:spPr>
        <p:txBody>
          <a:bodyPr wrap="square" rtlCol="0">
            <a:spAutoFit/>
          </a:bodyPr>
          <a:lstStyle/>
          <a:p>
            <a:r>
              <a:rPr lang="en-US" sz="3600" dirty="0" smtClean="0"/>
              <a:t>significant numbers </a:t>
            </a:r>
            <a:r>
              <a:rPr lang="en-US" sz="3600" dirty="0"/>
              <a:t>capable of </a:t>
            </a:r>
            <a:r>
              <a:rPr lang="en-US" sz="3600" dirty="0" err="1"/>
              <a:t>nodulating</a:t>
            </a:r>
            <a:r>
              <a:rPr lang="en-US" sz="3600" dirty="0"/>
              <a:t> a particular legume crop. </a:t>
            </a:r>
            <a:r>
              <a:rPr lang="en-US" sz="3600" dirty="0" smtClean="0"/>
              <a:t> In recent years soybean in Malawi has been increasing as an economically and nutritionally important crop, Particularly in the </a:t>
            </a:r>
            <a:r>
              <a:rPr lang="en-US" sz="3600" dirty="0" err="1" smtClean="0"/>
              <a:t>Ekwendeni</a:t>
            </a:r>
            <a:r>
              <a:rPr lang="en-US" sz="3600" dirty="0" smtClean="0"/>
              <a:t> region in northern Malawi, where the agricultural outreach program “Soils Food and Healthy Communities“ has been promoting legume production. However </a:t>
            </a:r>
            <a:r>
              <a:rPr lang="en-US" sz="3600" dirty="0"/>
              <a:t>without a history </a:t>
            </a:r>
          </a:p>
        </p:txBody>
      </p:sp>
      <p:sp>
        <p:nvSpPr>
          <p:cNvPr id="31" name="TextBox 30"/>
          <p:cNvSpPr txBox="1"/>
          <p:nvPr/>
        </p:nvSpPr>
        <p:spPr>
          <a:xfrm>
            <a:off x="16756498" y="7824043"/>
            <a:ext cx="5469167" cy="5632311"/>
          </a:xfrm>
          <a:prstGeom prst="rect">
            <a:avLst/>
          </a:prstGeom>
          <a:noFill/>
        </p:spPr>
        <p:txBody>
          <a:bodyPr wrap="square" rtlCol="0">
            <a:spAutoFit/>
          </a:bodyPr>
          <a:lstStyle/>
          <a:p>
            <a:r>
              <a:rPr lang="en-US" sz="3600" dirty="0" smtClean="0"/>
              <a:t>All soil samples were analyzed for extractable </a:t>
            </a:r>
            <a:r>
              <a:rPr lang="en-US" sz="3600" dirty="0" err="1" smtClean="0"/>
              <a:t>phosporous</a:t>
            </a:r>
            <a:r>
              <a:rPr lang="en-US" sz="3600" dirty="0" smtClean="0"/>
              <a:t> (P) using the </a:t>
            </a:r>
            <a:r>
              <a:rPr lang="en-US" sz="3600" dirty="0" err="1"/>
              <a:t>M</a:t>
            </a:r>
            <a:r>
              <a:rPr lang="en-US" sz="3600" dirty="0" err="1" smtClean="0"/>
              <a:t>ehlich</a:t>
            </a:r>
            <a:r>
              <a:rPr lang="en-US" sz="3600" dirty="0" smtClean="0"/>
              <a:t> 3 procedure, particle size distribution using the hydrometer method, as well as % organic matter by loss on ignition at 500C in a muffle furnace.  </a:t>
            </a:r>
            <a:endParaRPr lang="en-US" sz="3600" dirty="0"/>
          </a:p>
        </p:txBody>
      </p:sp>
      <p:sp>
        <p:nvSpPr>
          <p:cNvPr id="49" name="TextBox 48"/>
          <p:cNvSpPr txBox="1"/>
          <p:nvPr/>
        </p:nvSpPr>
        <p:spPr>
          <a:xfrm>
            <a:off x="604268" y="23912069"/>
            <a:ext cx="14109606" cy="6971139"/>
          </a:xfrm>
          <a:prstGeom prst="rect">
            <a:avLst/>
          </a:prstGeom>
          <a:noFill/>
        </p:spPr>
        <p:txBody>
          <a:bodyPr wrap="square" rtlCol="0">
            <a:spAutoFit/>
          </a:bodyPr>
          <a:lstStyle/>
          <a:p>
            <a:pPr marL="571500" indent="-571500">
              <a:spcAft>
                <a:spcPts val="1800"/>
              </a:spcAft>
              <a:buFont typeface="Arial" pitchFamily="34" charset="0"/>
              <a:buChar char="•"/>
            </a:pPr>
            <a:r>
              <a:rPr lang="en-US" sz="3600" dirty="0" smtClean="0"/>
              <a:t>In collaboration with Soils Food and Healthy Communities, soil samples were collected from 39  farms in the regions surrounding </a:t>
            </a:r>
            <a:r>
              <a:rPr lang="en-US" sz="3600" dirty="0" err="1" smtClean="0"/>
              <a:t>Ekwendeni</a:t>
            </a:r>
            <a:r>
              <a:rPr lang="en-US" sz="3600" dirty="0" smtClean="0"/>
              <a:t>.  Soils were collected with a 2 cm diameter soil probe from  the top 15 cm of planting ridges 20 cores were taken from each field and pooled.  Equipment was cleaned between samplings.  Farmers were interviewed to determine field history for each site and then classified as follows:   Non-legume cultivation, Legume (non-soybean) cultivation, Soybean cultivation, or non-cultivated native vegetation.   </a:t>
            </a:r>
          </a:p>
          <a:p>
            <a:pPr marL="571500" indent="-571500">
              <a:spcAft>
                <a:spcPts val="1800"/>
              </a:spcAft>
              <a:buFont typeface="Arial" pitchFamily="34" charset="0"/>
              <a:buChar char="•"/>
            </a:pPr>
            <a:r>
              <a:rPr lang="en-US" sz="3600" dirty="0" smtClean="0"/>
              <a:t>An inoculant was created from each sample by mixing 10 g soil with 40 ml 0.85% </a:t>
            </a:r>
            <a:r>
              <a:rPr lang="en-US" sz="3600" dirty="0" err="1" smtClean="0"/>
              <a:t>NaCl</a:t>
            </a:r>
            <a:r>
              <a:rPr lang="en-US" sz="3600" dirty="0" smtClean="0"/>
              <a:t>.  5 ml of slurry were inoculated onto sterilely grown soybean seedlings that were watered with a sterile N-free nutrient solution.  Nodules were harvested 6 weeks after inoculation.</a:t>
            </a:r>
            <a:endParaRPr lang="en-US" sz="3600" dirty="0"/>
          </a:p>
        </p:txBody>
      </p:sp>
      <p:sp>
        <p:nvSpPr>
          <p:cNvPr id="51" name="TextBox 50"/>
          <p:cNvSpPr txBox="1"/>
          <p:nvPr/>
        </p:nvSpPr>
        <p:spPr>
          <a:xfrm>
            <a:off x="35625157" y="7551251"/>
            <a:ext cx="5484098" cy="13942278"/>
          </a:xfrm>
          <a:prstGeom prst="rect">
            <a:avLst/>
          </a:prstGeom>
          <a:noFill/>
        </p:spPr>
        <p:txBody>
          <a:bodyPr wrap="square" rtlCol="0">
            <a:spAutoFit/>
          </a:bodyPr>
          <a:lstStyle/>
          <a:p>
            <a:r>
              <a:rPr lang="en-US" sz="3600" dirty="0" smtClean="0"/>
              <a:t>Molecular fingerprinting was conducted on cells grown in liquid culture using repetitive element polymerase chain reaction(rep-PCR)  using the BOX A1R primer.  PCR products were separated using gel electrophoresis in a 3% </a:t>
            </a:r>
            <a:r>
              <a:rPr lang="en-US" sz="3600" dirty="0" err="1" smtClean="0"/>
              <a:t>agarose</a:t>
            </a:r>
            <a:r>
              <a:rPr lang="en-US" sz="3600" dirty="0" smtClean="0"/>
              <a:t> gel run at 80 v for 18 hours.  Resulting images were analyzed using </a:t>
            </a:r>
            <a:r>
              <a:rPr lang="en-US" sz="3600" dirty="0" err="1" smtClean="0"/>
              <a:t>GelCompar</a:t>
            </a:r>
            <a:r>
              <a:rPr lang="en-US" sz="3600" dirty="0" smtClean="0"/>
              <a:t> II software (Applied </a:t>
            </a:r>
            <a:r>
              <a:rPr lang="en-US" sz="3600" dirty="0" err="1" smtClean="0"/>
              <a:t>Maths</a:t>
            </a:r>
            <a:r>
              <a:rPr lang="en-US" sz="3600" dirty="0" smtClean="0"/>
              <a:t>).   </a:t>
            </a:r>
          </a:p>
          <a:p>
            <a:endParaRPr lang="en-US" sz="3600" dirty="0" smtClean="0"/>
          </a:p>
          <a:p>
            <a:pPr marL="571500" indent="-571500">
              <a:buFont typeface="Arial" pitchFamily="34" charset="0"/>
              <a:buChar char="•"/>
            </a:pPr>
            <a:r>
              <a:rPr lang="en-US" sz="3600" dirty="0" smtClean="0"/>
              <a:t>Strains found in the native soil (bottom left) were more related to one another than those found in either cultivated soil.</a:t>
            </a:r>
          </a:p>
          <a:p>
            <a:pPr marL="571500" indent="-571500">
              <a:buFont typeface="Arial" pitchFamily="34" charset="0"/>
              <a:buChar char="•"/>
            </a:pPr>
            <a:r>
              <a:rPr lang="en-US" sz="3600" dirty="0" smtClean="0"/>
              <a:t>Isolates in the native soil cluster into 2 distinct groups representing slow and fast-growing isolates</a:t>
            </a:r>
            <a:endParaRPr lang="en-US" sz="3600" dirty="0"/>
          </a:p>
        </p:txBody>
      </p:sp>
      <p:sp>
        <p:nvSpPr>
          <p:cNvPr id="52" name="TextBox 51"/>
          <p:cNvSpPr txBox="1"/>
          <p:nvPr/>
        </p:nvSpPr>
        <p:spPr>
          <a:xfrm>
            <a:off x="25908000" y="22355503"/>
            <a:ext cx="15201255" cy="1523494"/>
          </a:xfrm>
          <a:prstGeom prst="rect">
            <a:avLst/>
          </a:prstGeom>
          <a:noFill/>
        </p:spPr>
        <p:txBody>
          <a:bodyPr wrap="square" rtlCol="0">
            <a:spAutoFit/>
            <a:scene3d>
              <a:camera prst="orthographicFront"/>
              <a:lightRig rig="threePt" dir="t"/>
            </a:scene3d>
            <a:sp3d extrusionH="57150">
              <a:bevelT w="38100" h="38100"/>
            </a:sp3d>
          </a:bodyPr>
          <a:lstStyle/>
          <a:p>
            <a:r>
              <a:rPr lang="en-US" b="1" dirty="0" smtClean="0">
                <a:solidFill>
                  <a:schemeClr val="accent5">
                    <a:lumMod val="75000"/>
                  </a:schemeClr>
                </a:solidFill>
              </a:rPr>
              <a:t>Preliminary Conclusions</a:t>
            </a:r>
            <a:endParaRPr lang="en-US" b="1" dirty="0">
              <a:solidFill>
                <a:schemeClr val="accent5">
                  <a:lumMod val="75000"/>
                </a:schemeClr>
              </a:solidFill>
            </a:endParaRPr>
          </a:p>
        </p:txBody>
      </p:sp>
      <p:sp>
        <p:nvSpPr>
          <p:cNvPr id="56" name="TextBox 55"/>
          <p:cNvSpPr txBox="1"/>
          <p:nvPr/>
        </p:nvSpPr>
        <p:spPr>
          <a:xfrm>
            <a:off x="4803850" y="18826479"/>
            <a:ext cx="11108448" cy="2862322"/>
          </a:xfrm>
          <a:prstGeom prst="rect">
            <a:avLst/>
          </a:prstGeom>
          <a:noFill/>
        </p:spPr>
        <p:txBody>
          <a:bodyPr wrap="square" rtlCol="0">
            <a:spAutoFit/>
          </a:bodyPr>
          <a:lstStyle/>
          <a:p>
            <a:r>
              <a:rPr lang="en-US" sz="3600" b="1" dirty="0" smtClean="0"/>
              <a:t>The </a:t>
            </a:r>
            <a:r>
              <a:rPr lang="en-US" sz="3600" b="1" dirty="0"/>
              <a:t>purpose of this project is to reveal the environmental drivers of diversity in soybean-</a:t>
            </a:r>
            <a:r>
              <a:rPr lang="en-US" sz="3600" b="1" dirty="0" err="1"/>
              <a:t>nodulating</a:t>
            </a:r>
            <a:r>
              <a:rPr lang="en-US" sz="3600" b="1" dirty="0"/>
              <a:t>-rhizobia in un-inoculated soils, and use this information to improve nodulation and BNF of soybean grown on resource-limited farms</a:t>
            </a:r>
            <a:r>
              <a:rPr lang="en-US" sz="3600" dirty="0"/>
              <a:t>. </a:t>
            </a:r>
          </a:p>
        </p:txBody>
      </p:sp>
      <p:sp>
        <p:nvSpPr>
          <p:cNvPr id="57" name="TextBox 56"/>
          <p:cNvSpPr txBox="1"/>
          <p:nvPr/>
        </p:nvSpPr>
        <p:spPr>
          <a:xfrm>
            <a:off x="4814522" y="16459200"/>
            <a:ext cx="11532150" cy="2862322"/>
          </a:xfrm>
          <a:prstGeom prst="rect">
            <a:avLst/>
          </a:prstGeom>
          <a:noFill/>
        </p:spPr>
        <p:txBody>
          <a:bodyPr wrap="square" rtlCol="0">
            <a:spAutoFit/>
          </a:bodyPr>
          <a:lstStyle/>
          <a:p>
            <a:r>
              <a:rPr lang="en-US" sz="3600" dirty="0" smtClean="0"/>
              <a:t>of </a:t>
            </a:r>
            <a:r>
              <a:rPr lang="en-US" sz="3600" dirty="0"/>
              <a:t>soybean production, significant populations of rhizobia capable of </a:t>
            </a:r>
            <a:r>
              <a:rPr lang="en-US" sz="3600" dirty="0" err="1" smtClean="0"/>
              <a:t>nodulating</a:t>
            </a:r>
            <a:r>
              <a:rPr lang="en-US" sz="3600" dirty="0" smtClean="0"/>
              <a:t> soybean </a:t>
            </a:r>
            <a:r>
              <a:rPr lang="en-US" sz="3600" dirty="0"/>
              <a:t>are unlikely to exist in most soils, and inoculation technology with known, efficient strains is not available to most smallholder farms.  </a:t>
            </a:r>
          </a:p>
          <a:p>
            <a:endParaRPr lang="en-US" sz="3600" dirty="0"/>
          </a:p>
        </p:txBody>
      </p:sp>
      <p:sp>
        <p:nvSpPr>
          <p:cNvPr id="58" name="Down Arrow 57"/>
          <p:cNvSpPr/>
          <p:nvPr/>
        </p:nvSpPr>
        <p:spPr>
          <a:xfrm rot="2040000">
            <a:off x="2160254" y="13487402"/>
            <a:ext cx="580132" cy="1143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8-Point Star 59"/>
          <p:cNvSpPr/>
          <p:nvPr/>
        </p:nvSpPr>
        <p:spPr>
          <a:xfrm>
            <a:off x="1727755" y="14781299"/>
            <a:ext cx="108340" cy="113525"/>
          </a:xfrm>
          <a:prstGeom prst="star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TextBox 60"/>
          <p:cNvSpPr txBox="1"/>
          <p:nvPr/>
        </p:nvSpPr>
        <p:spPr>
          <a:xfrm>
            <a:off x="3530272" y="10363200"/>
            <a:ext cx="9623924" cy="2862322"/>
          </a:xfrm>
          <a:prstGeom prst="rect">
            <a:avLst/>
          </a:prstGeom>
          <a:noFill/>
        </p:spPr>
        <p:txBody>
          <a:bodyPr wrap="square" rtlCol="0">
            <a:spAutoFit/>
          </a:bodyPr>
          <a:lstStyle/>
          <a:p>
            <a:r>
              <a:rPr lang="en-US" sz="3600" dirty="0"/>
              <a:t>legume production requires the presence of appropriate rhizobia partners.  While native  rhizobia populations exist in most soils, the diversity of these populations varies widely and it is difficult to predict whether there will be </a:t>
            </a:r>
          </a:p>
        </p:txBody>
      </p:sp>
      <p:grpSp>
        <p:nvGrpSpPr>
          <p:cNvPr id="69" name="Group 68"/>
          <p:cNvGrpSpPr/>
          <p:nvPr/>
        </p:nvGrpSpPr>
        <p:grpSpPr>
          <a:xfrm>
            <a:off x="15426757" y="23877031"/>
            <a:ext cx="9365153" cy="7286803"/>
            <a:chOff x="14325599" y="23878997"/>
            <a:chExt cx="9365153" cy="7286803"/>
          </a:xfrm>
        </p:grpSpPr>
        <p:grpSp>
          <p:nvGrpSpPr>
            <p:cNvPr id="46" name="Group 45"/>
            <p:cNvGrpSpPr/>
            <p:nvPr/>
          </p:nvGrpSpPr>
          <p:grpSpPr>
            <a:xfrm>
              <a:off x="14325599" y="23878997"/>
              <a:ext cx="9365153" cy="7286803"/>
              <a:chOff x="1115190" y="30163485"/>
              <a:chExt cx="9365153" cy="7286803"/>
            </a:xfrm>
          </p:grpSpPr>
          <p:graphicFrame>
            <p:nvGraphicFramePr>
              <p:cNvPr id="32" name="Chart 31"/>
              <p:cNvGraphicFramePr>
                <a:graphicFrameLocks/>
              </p:cNvGraphicFramePr>
              <p:nvPr>
                <p:extLst>
                  <p:ext uri="{D42A27DB-BD31-4B8C-83A1-F6EECF244321}">
                    <p14:modId xmlns:p14="http://schemas.microsoft.com/office/powerpoint/2010/main" xmlns="" val="4269575062"/>
                  </p:ext>
                </p:extLst>
              </p:nvPr>
            </p:nvGraphicFramePr>
            <p:xfrm>
              <a:off x="1230172" y="30163485"/>
              <a:ext cx="9202512" cy="6282494"/>
            </p:xfrm>
            <a:graphic>
              <a:graphicData uri="http://schemas.openxmlformats.org/drawingml/2006/chart">
                <c:chart xmlns:c="http://schemas.openxmlformats.org/drawingml/2006/chart" xmlns:r="http://schemas.openxmlformats.org/officeDocument/2006/relationships" r:id="rId12"/>
              </a:graphicData>
            </a:graphic>
          </p:graphicFrame>
          <p:sp>
            <p:nvSpPr>
              <p:cNvPr id="33" name="Oval 32"/>
              <p:cNvSpPr/>
              <p:nvPr/>
            </p:nvSpPr>
            <p:spPr>
              <a:xfrm rot="20700000">
                <a:off x="8197098" y="31215682"/>
                <a:ext cx="1524980" cy="11930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57152" y="32531922"/>
                <a:ext cx="851864" cy="8123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345484" y="34738816"/>
                <a:ext cx="2951307" cy="11930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20000">
                <a:off x="4708452" y="31610964"/>
                <a:ext cx="1394258" cy="882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224581" y="32348782"/>
                <a:ext cx="1252682" cy="461665"/>
              </a:xfrm>
              <a:prstGeom prst="rect">
                <a:avLst/>
              </a:prstGeom>
              <a:noFill/>
            </p:spPr>
            <p:txBody>
              <a:bodyPr wrap="square" rtlCol="0">
                <a:spAutoFit/>
              </a:bodyPr>
              <a:lstStyle/>
              <a:p>
                <a:r>
                  <a:rPr lang="en-US" sz="2400" dirty="0" err="1" smtClean="0"/>
                  <a:t>Zombwe</a:t>
                </a:r>
                <a:endParaRPr lang="en-US" sz="2400" dirty="0"/>
              </a:p>
            </p:txBody>
          </p:sp>
          <p:sp>
            <p:nvSpPr>
              <p:cNvPr id="38" name="TextBox 37"/>
              <p:cNvSpPr txBox="1"/>
              <p:nvPr/>
            </p:nvSpPr>
            <p:spPr>
              <a:xfrm>
                <a:off x="6334698" y="35762992"/>
                <a:ext cx="2123502" cy="461665"/>
              </a:xfrm>
              <a:prstGeom prst="rect">
                <a:avLst/>
              </a:prstGeom>
              <a:noFill/>
            </p:spPr>
            <p:txBody>
              <a:bodyPr wrap="square" rtlCol="0">
                <a:spAutoFit/>
              </a:bodyPr>
              <a:lstStyle/>
              <a:p>
                <a:r>
                  <a:rPr lang="en-US" sz="2400" dirty="0" err="1" smtClean="0"/>
                  <a:t>Enyezini</a:t>
                </a:r>
                <a:endParaRPr lang="en-US" sz="2400" dirty="0"/>
              </a:p>
            </p:txBody>
          </p:sp>
          <p:sp>
            <p:nvSpPr>
              <p:cNvPr id="39" name="TextBox 38"/>
              <p:cNvSpPr txBox="1"/>
              <p:nvPr/>
            </p:nvSpPr>
            <p:spPr>
              <a:xfrm>
                <a:off x="8356841" y="32627448"/>
                <a:ext cx="2123502" cy="461665"/>
              </a:xfrm>
              <a:prstGeom prst="rect">
                <a:avLst/>
              </a:prstGeom>
              <a:noFill/>
            </p:spPr>
            <p:txBody>
              <a:bodyPr wrap="square" rtlCol="0">
                <a:spAutoFit/>
              </a:bodyPr>
              <a:lstStyle/>
              <a:p>
                <a:r>
                  <a:rPr lang="en-US" sz="2400" dirty="0" err="1" smtClean="0"/>
                  <a:t>Luhomero</a:t>
                </a:r>
                <a:endParaRPr lang="en-US" sz="2400" dirty="0"/>
              </a:p>
            </p:txBody>
          </p:sp>
          <p:sp>
            <p:nvSpPr>
              <p:cNvPr id="40" name="TextBox 39"/>
              <p:cNvSpPr txBox="1"/>
              <p:nvPr/>
            </p:nvSpPr>
            <p:spPr>
              <a:xfrm>
                <a:off x="4490069" y="33344239"/>
                <a:ext cx="2123502" cy="461665"/>
              </a:xfrm>
              <a:prstGeom prst="rect">
                <a:avLst/>
              </a:prstGeom>
              <a:noFill/>
            </p:spPr>
            <p:txBody>
              <a:bodyPr wrap="square" rtlCol="0">
                <a:spAutoFit/>
              </a:bodyPr>
              <a:lstStyle/>
              <a:p>
                <a:r>
                  <a:rPr lang="en-US" sz="2400" dirty="0" err="1" smtClean="0"/>
                  <a:t>Ekwendeni</a:t>
                </a:r>
                <a:endParaRPr lang="en-US" sz="2400" dirty="0"/>
              </a:p>
            </p:txBody>
          </p:sp>
          <p:sp>
            <p:nvSpPr>
              <p:cNvPr id="41" name="TextBox 40"/>
              <p:cNvSpPr txBox="1"/>
              <p:nvPr/>
            </p:nvSpPr>
            <p:spPr>
              <a:xfrm>
                <a:off x="6220007" y="31553397"/>
                <a:ext cx="1828799" cy="461665"/>
              </a:xfrm>
              <a:prstGeom prst="rect">
                <a:avLst/>
              </a:prstGeom>
              <a:noFill/>
            </p:spPr>
            <p:txBody>
              <a:bodyPr wrap="square" rtlCol="0">
                <a:spAutoFit/>
              </a:bodyPr>
              <a:lstStyle/>
              <a:p>
                <a:r>
                  <a:rPr lang="en-US" sz="2400" dirty="0" err="1" smtClean="0"/>
                  <a:t>Chisangano</a:t>
                </a:r>
                <a:endParaRPr lang="en-US" sz="2400" dirty="0"/>
              </a:p>
            </p:txBody>
          </p:sp>
          <p:sp>
            <p:nvSpPr>
              <p:cNvPr id="42" name="Oval 41"/>
              <p:cNvSpPr/>
              <p:nvPr/>
            </p:nvSpPr>
            <p:spPr>
              <a:xfrm rot="20580000">
                <a:off x="6000177" y="31992624"/>
                <a:ext cx="1985553" cy="8641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029047" y="31253146"/>
                <a:ext cx="2092504" cy="461665"/>
              </a:xfrm>
              <a:prstGeom prst="rect">
                <a:avLst/>
              </a:prstGeom>
              <a:noFill/>
            </p:spPr>
            <p:txBody>
              <a:bodyPr wrap="square" rtlCol="0">
                <a:spAutoFit/>
              </a:bodyPr>
              <a:lstStyle/>
              <a:p>
                <a:r>
                  <a:rPr lang="en-US" sz="2400" dirty="0" err="1" smtClean="0"/>
                  <a:t>Enkongolweni</a:t>
                </a:r>
                <a:endParaRPr lang="en-US" sz="2400" dirty="0"/>
              </a:p>
            </p:txBody>
          </p:sp>
          <p:sp>
            <p:nvSpPr>
              <p:cNvPr id="44" name="Oval 43"/>
              <p:cNvSpPr/>
              <p:nvPr/>
            </p:nvSpPr>
            <p:spPr>
              <a:xfrm rot="17760000">
                <a:off x="1110690" y="33853541"/>
                <a:ext cx="1490494" cy="833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798162" y="34760479"/>
                <a:ext cx="1426419" cy="461665"/>
              </a:xfrm>
              <a:prstGeom prst="rect">
                <a:avLst/>
              </a:prstGeom>
              <a:noFill/>
            </p:spPr>
            <p:txBody>
              <a:bodyPr wrap="square" rtlCol="0">
                <a:spAutoFit/>
              </a:bodyPr>
              <a:lstStyle/>
              <a:p>
                <a:r>
                  <a:rPr lang="en-US" sz="2400" dirty="0" err="1" smtClean="0"/>
                  <a:t>Bwabwa</a:t>
                </a:r>
                <a:endParaRPr lang="en-US" sz="2400" dirty="0"/>
              </a:p>
            </p:txBody>
          </p:sp>
          <p:sp>
            <p:nvSpPr>
              <p:cNvPr id="48" name="TextBox 47"/>
              <p:cNvSpPr txBox="1"/>
              <p:nvPr/>
            </p:nvSpPr>
            <p:spPr>
              <a:xfrm>
                <a:off x="1115190" y="36988623"/>
                <a:ext cx="9302133" cy="461665"/>
              </a:xfrm>
              <a:prstGeom prst="rect">
                <a:avLst/>
              </a:prstGeom>
              <a:noFill/>
            </p:spPr>
            <p:txBody>
              <a:bodyPr wrap="square" rtlCol="0">
                <a:spAutoFit/>
              </a:bodyPr>
              <a:lstStyle/>
              <a:p>
                <a:r>
                  <a:rPr lang="en-US" sz="2400" dirty="0" smtClean="0"/>
                  <a:t>Distribution of field sites around </a:t>
                </a:r>
                <a:r>
                  <a:rPr lang="en-US" sz="2400" dirty="0" err="1" smtClean="0"/>
                  <a:t>Ekwendeni</a:t>
                </a:r>
                <a:r>
                  <a:rPr lang="en-US" sz="2400" dirty="0" smtClean="0"/>
                  <a:t> </a:t>
                </a:r>
                <a:endParaRPr lang="en-US" sz="2400" dirty="0"/>
              </a:p>
            </p:txBody>
          </p:sp>
          <p:sp>
            <p:nvSpPr>
              <p:cNvPr id="50" name="TextBox 49"/>
              <p:cNvSpPr txBox="1"/>
              <p:nvPr/>
            </p:nvSpPr>
            <p:spPr>
              <a:xfrm>
                <a:off x="2733879" y="31470863"/>
                <a:ext cx="1223209" cy="461665"/>
              </a:xfrm>
              <a:prstGeom prst="rect">
                <a:avLst/>
              </a:prstGeom>
              <a:noFill/>
            </p:spPr>
            <p:txBody>
              <a:bodyPr wrap="square" rtlCol="0">
                <a:spAutoFit/>
              </a:bodyPr>
              <a:lstStyle/>
              <a:p>
                <a:r>
                  <a:rPr lang="en-US" sz="2400" dirty="0" err="1" smtClean="0"/>
                  <a:t>Chilida</a:t>
                </a:r>
                <a:endParaRPr lang="en-US" sz="2400" dirty="0"/>
              </a:p>
            </p:txBody>
          </p:sp>
          <p:sp>
            <p:nvSpPr>
              <p:cNvPr id="70" name="TextBox 69"/>
              <p:cNvSpPr txBox="1"/>
              <p:nvPr/>
            </p:nvSpPr>
            <p:spPr>
              <a:xfrm>
                <a:off x="8828605" y="33940623"/>
                <a:ext cx="508738" cy="523220"/>
              </a:xfrm>
              <a:prstGeom prst="rect">
                <a:avLst/>
              </a:prstGeom>
              <a:noFill/>
            </p:spPr>
            <p:txBody>
              <a:bodyPr wrap="square" rtlCol="0">
                <a:spAutoFit/>
              </a:bodyPr>
              <a:lstStyle/>
              <a:p>
                <a:pPr algn="ctr"/>
                <a:r>
                  <a:rPr lang="en-US" sz="2800" dirty="0"/>
                  <a:t>N</a:t>
                </a:r>
              </a:p>
            </p:txBody>
          </p:sp>
          <p:sp>
            <p:nvSpPr>
              <p:cNvPr id="80" name="TextBox 79"/>
              <p:cNvSpPr txBox="1"/>
              <p:nvPr/>
            </p:nvSpPr>
            <p:spPr>
              <a:xfrm>
                <a:off x="1647885" y="33106888"/>
                <a:ext cx="1191787" cy="461665"/>
              </a:xfrm>
              <a:prstGeom prst="rect">
                <a:avLst/>
              </a:prstGeom>
              <a:noFill/>
            </p:spPr>
            <p:txBody>
              <a:bodyPr wrap="square" rtlCol="0">
                <a:spAutoFit/>
              </a:bodyPr>
              <a:lstStyle/>
              <a:p>
                <a:r>
                  <a:rPr lang="en-US" sz="2400" dirty="0" err="1" smtClean="0"/>
                  <a:t>Baula</a:t>
                </a:r>
                <a:endParaRPr lang="en-US" sz="2400" dirty="0"/>
              </a:p>
            </p:txBody>
          </p:sp>
        </p:grpSp>
        <p:cxnSp>
          <p:nvCxnSpPr>
            <p:cNvPr id="65" name="Straight Arrow Connector 64"/>
            <p:cNvCxnSpPr/>
            <p:nvPr/>
          </p:nvCxnSpPr>
          <p:spPr>
            <a:xfrm flipV="1">
              <a:off x="22251733" y="28160305"/>
              <a:ext cx="0" cy="186249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1756433" y="29091552"/>
              <a:ext cx="9906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71" name="Picture 2"/>
          <p:cNvPicPr>
            <a:picLocks noChangeAspect="1" noChangeArrowheads="1"/>
          </p:cNvPicPr>
          <p:nvPr/>
        </p:nvPicPr>
        <p:blipFill rotWithShape="1">
          <a:blip r:embed="rId13" cstate="print"/>
          <a:srcRect t="28693" r="28311"/>
          <a:stretch/>
        </p:blipFill>
        <p:spPr bwMode="auto">
          <a:xfrm>
            <a:off x="29267271" y="16623895"/>
            <a:ext cx="5918946" cy="4407305"/>
          </a:xfrm>
          <a:prstGeom prst="rect">
            <a:avLst/>
          </a:prstGeom>
          <a:noFill/>
          <a:ln w="9525">
            <a:noFill/>
            <a:miter lim="800000"/>
            <a:headEnd/>
            <a:tailEnd/>
          </a:ln>
          <a:effectLst/>
        </p:spPr>
      </p:pic>
      <p:pic>
        <p:nvPicPr>
          <p:cNvPr id="73" name="Picture 2"/>
          <p:cNvPicPr>
            <a:picLocks noChangeAspect="1" noChangeArrowheads="1"/>
          </p:cNvPicPr>
          <p:nvPr/>
        </p:nvPicPr>
        <p:blipFill rotWithShape="1">
          <a:blip r:embed="rId14" cstate="print"/>
          <a:srcRect t="32787" r="24882"/>
          <a:stretch/>
        </p:blipFill>
        <p:spPr bwMode="auto">
          <a:xfrm>
            <a:off x="29108398" y="12143071"/>
            <a:ext cx="6299047" cy="3897365"/>
          </a:xfrm>
          <a:prstGeom prst="rect">
            <a:avLst/>
          </a:prstGeom>
          <a:noFill/>
          <a:ln w="9525">
            <a:noFill/>
            <a:miter lim="800000"/>
            <a:headEnd/>
            <a:tailEnd/>
          </a:ln>
          <a:effectLst/>
        </p:spPr>
      </p:pic>
      <p:grpSp>
        <p:nvGrpSpPr>
          <p:cNvPr id="75" name="Group 74"/>
          <p:cNvGrpSpPr/>
          <p:nvPr/>
        </p:nvGrpSpPr>
        <p:grpSpPr>
          <a:xfrm rot="16200000">
            <a:off x="30004955" y="6399591"/>
            <a:ext cx="4399003" cy="6077818"/>
            <a:chOff x="30975298" y="14830215"/>
            <a:chExt cx="3449728" cy="5057985"/>
          </a:xfrm>
        </p:grpSpPr>
        <p:pic>
          <p:nvPicPr>
            <p:cNvPr id="72" name="Picture 2"/>
            <p:cNvPicPr>
              <a:picLocks noChangeAspect="1" noChangeArrowheads="1"/>
            </p:cNvPicPr>
            <p:nvPr/>
          </p:nvPicPr>
          <p:blipFill rotWithShape="1">
            <a:blip r:embed="rId15" cstate="print"/>
            <a:srcRect t="31986" r="59147"/>
            <a:stretch/>
          </p:blipFill>
          <p:spPr bwMode="auto">
            <a:xfrm rot="5400000">
              <a:off x="31056179" y="14749335"/>
              <a:ext cx="3287967" cy="3449727"/>
            </a:xfrm>
            <a:prstGeom prst="rect">
              <a:avLst/>
            </a:prstGeom>
            <a:noFill/>
            <a:ln w="9525">
              <a:noFill/>
              <a:miter lim="800000"/>
              <a:headEnd/>
              <a:tailEnd/>
            </a:ln>
            <a:effectLst/>
          </p:spPr>
        </p:pic>
        <p:pic>
          <p:nvPicPr>
            <p:cNvPr id="74" name="Picture 2"/>
            <p:cNvPicPr>
              <a:picLocks noChangeAspect="1" noChangeArrowheads="1"/>
            </p:cNvPicPr>
            <p:nvPr/>
          </p:nvPicPr>
          <p:blipFill rotWithShape="1">
            <a:blip r:embed="rId15" cstate="print"/>
            <a:srcRect l="40853" t="31986" r="28416"/>
            <a:stretch/>
          </p:blipFill>
          <p:spPr bwMode="auto">
            <a:xfrm rot="5400000">
              <a:off x="31815153" y="17278328"/>
              <a:ext cx="1770017" cy="3449727"/>
            </a:xfrm>
            <a:prstGeom prst="rect">
              <a:avLst/>
            </a:prstGeom>
            <a:noFill/>
            <a:ln w="9525">
              <a:noFill/>
              <a:miter lim="800000"/>
              <a:headEnd/>
              <a:tailEnd/>
            </a:ln>
            <a:effectLst/>
          </p:spPr>
        </p:pic>
      </p:grpSp>
      <p:sp>
        <p:nvSpPr>
          <p:cNvPr id="76" name="TextBox 75"/>
          <p:cNvSpPr txBox="1"/>
          <p:nvPr/>
        </p:nvSpPr>
        <p:spPr>
          <a:xfrm>
            <a:off x="29435379" y="11506200"/>
            <a:ext cx="5845221"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err="1" smtClean="0"/>
              <a:t>Dendrogram</a:t>
            </a:r>
            <a:r>
              <a:rPr lang="en-US" sz="2000" dirty="0" smtClean="0"/>
              <a:t> of strains collected from Soil 1, history of legume production</a:t>
            </a:r>
            <a:endParaRPr lang="en-US" sz="2000" dirty="0"/>
          </a:p>
        </p:txBody>
      </p:sp>
      <p:sp>
        <p:nvSpPr>
          <p:cNvPr id="77" name="TextBox 76"/>
          <p:cNvSpPr txBox="1"/>
          <p:nvPr/>
        </p:nvSpPr>
        <p:spPr>
          <a:xfrm>
            <a:off x="29435379" y="15917084"/>
            <a:ext cx="5845221"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err="1" smtClean="0"/>
              <a:t>Dendrogram</a:t>
            </a:r>
            <a:r>
              <a:rPr lang="en-US" sz="2000" dirty="0" smtClean="0"/>
              <a:t> of strains collected from Soil 2, history of non-legume (maize) production</a:t>
            </a:r>
            <a:endParaRPr lang="en-US" sz="2000" dirty="0"/>
          </a:p>
        </p:txBody>
      </p:sp>
      <p:sp>
        <p:nvSpPr>
          <p:cNvPr id="78" name="TextBox 77"/>
          <p:cNvSpPr txBox="1"/>
          <p:nvPr/>
        </p:nvSpPr>
        <p:spPr>
          <a:xfrm>
            <a:off x="29435379" y="20802600"/>
            <a:ext cx="5845221"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err="1" smtClean="0"/>
              <a:t>Dendrogram</a:t>
            </a:r>
            <a:r>
              <a:rPr lang="en-US" sz="2000" dirty="0" smtClean="0"/>
              <a:t> of strains collected from Soil 15, history of native, un-cultivated soil</a:t>
            </a:r>
            <a:endParaRPr lang="en-US" sz="2000" dirty="0"/>
          </a:p>
        </p:txBody>
      </p:sp>
      <p:sp>
        <p:nvSpPr>
          <p:cNvPr id="79" name="TextBox 78"/>
          <p:cNvSpPr txBox="1"/>
          <p:nvPr/>
        </p:nvSpPr>
        <p:spPr>
          <a:xfrm>
            <a:off x="25679400" y="30020834"/>
            <a:ext cx="9380073" cy="4755148"/>
          </a:xfrm>
          <a:prstGeom prst="rect">
            <a:avLst/>
          </a:prstGeom>
          <a:noFill/>
        </p:spPr>
        <p:txBody>
          <a:bodyPr wrap="square" rtlCol="0">
            <a:spAutoFit/>
          </a:bodyPr>
          <a:lstStyle/>
          <a:p>
            <a:pPr marL="571500" indent="-571500">
              <a:spcAft>
                <a:spcPts val="1800"/>
              </a:spcAft>
              <a:buFont typeface="Arial" pitchFamily="34" charset="0"/>
              <a:buChar char="•"/>
            </a:pPr>
            <a:r>
              <a:rPr lang="en-US" sz="3600" dirty="0"/>
              <a:t>Multivariate analysis of both molecular and soil analysis data will allow us to understand the drivers of diversity in rhizobia populations</a:t>
            </a:r>
          </a:p>
          <a:p>
            <a:pPr marL="571500" indent="-571500">
              <a:spcAft>
                <a:spcPts val="1800"/>
              </a:spcAft>
              <a:buFont typeface="Arial" pitchFamily="34" charset="0"/>
              <a:buChar char="•"/>
            </a:pPr>
            <a:r>
              <a:rPr lang="en-US" sz="3600" dirty="0" err="1" smtClean="0"/>
              <a:t>Muli</a:t>
            </a:r>
            <a:r>
              <a:rPr lang="en-US" sz="3600" dirty="0" smtClean="0"/>
              <a:t>-locus sequencing of constitutive and symbiotic genes on a subset of unique isolates will allow us elucidate phylogeny of these native rhizobia, as well as community structure</a:t>
            </a:r>
          </a:p>
        </p:txBody>
      </p:sp>
      <p:sp>
        <p:nvSpPr>
          <p:cNvPr id="81" name="TextBox 80"/>
          <p:cNvSpPr txBox="1"/>
          <p:nvPr/>
        </p:nvSpPr>
        <p:spPr>
          <a:xfrm>
            <a:off x="25679400" y="23762017"/>
            <a:ext cx="14706600" cy="4985980"/>
          </a:xfrm>
          <a:prstGeom prst="rect">
            <a:avLst/>
          </a:prstGeom>
          <a:noFill/>
        </p:spPr>
        <p:txBody>
          <a:bodyPr wrap="square" rtlCol="0">
            <a:spAutoFit/>
          </a:bodyPr>
          <a:lstStyle/>
          <a:p>
            <a:pPr marL="571500" indent="-571500">
              <a:spcAft>
                <a:spcPts val="1800"/>
              </a:spcAft>
              <a:buFont typeface="Arial" pitchFamily="34" charset="0"/>
              <a:buChar char="•"/>
            </a:pPr>
            <a:r>
              <a:rPr lang="en-US" sz="3600" dirty="0" smtClean="0"/>
              <a:t>Soils varied in extractable P from 2 – 112 mg kg</a:t>
            </a:r>
            <a:r>
              <a:rPr lang="en-US" sz="3600" baseline="30000" dirty="0" smtClean="0"/>
              <a:t>-1</a:t>
            </a:r>
            <a:r>
              <a:rPr lang="en-US" sz="3600" dirty="0" smtClean="0"/>
              <a:t> soil, OM from 0 – 7.5% and clay content from 4% to 44%, however, these variables were independent of past cropping history.</a:t>
            </a:r>
            <a:r>
              <a:rPr lang="en-US" sz="3600" dirty="0"/>
              <a:t> </a:t>
            </a:r>
            <a:endParaRPr lang="en-US" sz="3600" dirty="0" smtClean="0"/>
          </a:p>
          <a:p>
            <a:pPr marL="571500" indent="-571500">
              <a:spcAft>
                <a:spcPts val="1800"/>
              </a:spcAft>
              <a:buFont typeface="Arial" pitchFamily="34" charset="0"/>
              <a:buChar char="•"/>
            </a:pPr>
            <a:r>
              <a:rPr lang="en-US" sz="3600" dirty="0" smtClean="0"/>
              <a:t>Soils </a:t>
            </a:r>
            <a:r>
              <a:rPr lang="en-US" sz="3600" dirty="0"/>
              <a:t>from fields with a history of legume production, soya or otherwise resulted in a greater number of nodules per plant than the soils without a history of legume cultivation</a:t>
            </a:r>
          </a:p>
          <a:p>
            <a:pPr marL="571500" indent="-571500">
              <a:spcAft>
                <a:spcPts val="1800"/>
              </a:spcAft>
              <a:buFont typeface="Arial" pitchFamily="34" charset="0"/>
              <a:buChar char="•"/>
            </a:pPr>
            <a:r>
              <a:rPr lang="en-US" sz="3600" dirty="0" smtClean="0"/>
              <a:t>Rhizobia isolates have been found to vary widely in morphology and growth rate, as well as molecular fingerprints</a:t>
            </a:r>
          </a:p>
        </p:txBody>
      </p:sp>
      <p:sp>
        <p:nvSpPr>
          <p:cNvPr id="82" name="TextBox 81"/>
          <p:cNvSpPr txBox="1"/>
          <p:nvPr/>
        </p:nvSpPr>
        <p:spPr>
          <a:xfrm>
            <a:off x="25694953" y="28704857"/>
            <a:ext cx="9204647" cy="1523494"/>
          </a:xfrm>
          <a:prstGeom prst="rect">
            <a:avLst/>
          </a:prstGeom>
          <a:noFill/>
        </p:spPr>
        <p:txBody>
          <a:bodyPr wrap="square" rtlCol="0">
            <a:spAutoFit/>
            <a:scene3d>
              <a:camera prst="orthographicFront"/>
              <a:lightRig rig="threePt" dir="t"/>
            </a:scene3d>
            <a:sp3d extrusionH="57150">
              <a:bevelT w="38100" h="38100"/>
            </a:sp3d>
          </a:bodyPr>
          <a:lstStyle/>
          <a:p>
            <a:r>
              <a:rPr lang="en-US" b="1" dirty="0" smtClean="0">
                <a:solidFill>
                  <a:schemeClr val="accent5">
                    <a:lumMod val="75000"/>
                  </a:schemeClr>
                </a:solidFill>
              </a:rPr>
              <a:t>Further Research</a:t>
            </a:r>
            <a:endParaRPr lang="en-US" b="1" dirty="0">
              <a:solidFill>
                <a:schemeClr val="accent5">
                  <a:lumMod val="75000"/>
                </a:schemeClr>
              </a:solidFill>
            </a:endParaRPr>
          </a:p>
        </p:txBody>
      </p:sp>
      <p:graphicFrame>
        <p:nvGraphicFramePr>
          <p:cNvPr id="83" name="Chart 82"/>
          <p:cNvGraphicFramePr/>
          <p:nvPr>
            <p:extLst>
              <p:ext uri="{D42A27DB-BD31-4B8C-83A1-F6EECF244321}">
                <p14:modId xmlns:p14="http://schemas.microsoft.com/office/powerpoint/2010/main" xmlns="" val="939879819"/>
              </p:ext>
            </p:extLst>
          </p:nvPr>
        </p:nvGraphicFramePr>
        <p:xfrm>
          <a:off x="1212468" y="31544113"/>
          <a:ext cx="5826806" cy="5546622"/>
        </p:xfrm>
        <a:graphic>
          <a:graphicData uri="http://schemas.openxmlformats.org/drawingml/2006/chart">
            <c:chart xmlns:c="http://schemas.openxmlformats.org/drawingml/2006/chart" xmlns:r="http://schemas.openxmlformats.org/officeDocument/2006/relationships" r:id="rId16"/>
          </a:graphicData>
        </a:graphic>
      </p:graphicFrame>
      <p:pic>
        <p:nvPicPr>
          <p:cNvPr id="84" name="Picture 83"/>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35407445" y="28184007"/>
            <a:ext cx="5243725" cy="7895046"/>
          </a:xfrm>
          <a:prstGeom prst="roundRect">
            <a:avLst>
              <a:gd name="adj" fmla="val 8594"/>
            </a:avLst>
          </a:prstGeom>
          <a:solidFill>
            <a:srgbClr val="FFFFFF">
              <a:shade val="85000"/>
            </a:srgbClr>
          </a:solidFill>
          <a:ln>
            <a:noFill/>
          </a:ln>
          <a:effectLst/>
        </p:spPr>
      </p:pic>
      <p:sp>
        <p:nvSpPr>
          <p:cNvPr id="86" name="TextBox 85"/>
          <p:cNvSpPr txBox="1"/>
          <p:nvPr/>
        </p:nvSpPr>
        <p:spPr>
          <a:xfrm>
            <a:off x="25679400" y="25439278"/>
            <a:ext cx="14971770" cy="646331"/>
          </a:xfrm>
          <a:prstGeom prst="rect">
            <a:avLst/>
          </a:prstGeom>
          <a:noFill/>
        </p:spPr>
        <p:txBody>
          <a:bodyPr wrap="square" rtlCol="0">
            <a:spAutoFit/>
          </a:bodyPr>
          <a:lstStyle/>
          <a:p>
            <a:pPr marL="571500" indent="-571500">
              <a:spcAft>
                <a:spcPts val="1800"/>
              </a:spcAft>
              <a:buFont typeface="Arial" pitchFamily="34" charset="0"/>
              <a:buChar char="•"/>
            </a:pPr>
            <a:endParaRPr lang="en-US" sz="3600" dirty="0"/>
          </a:p>
        </p:txBody>
      </p:sp>
      <p:sp>
        <p:nvSpPr>
          <p:cNvPr id="87" name="TextBox 86"/>
          <p:cNvSpPr txBox="1"/>
          <p:nvPr/>
        </p:nvSpPr>
        <p:spPr>
          <a:xfrm>
            <a:off x="34359170" y="17744082"/>
            <a:ext cx="165409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t>Slow Growing</a:t>
            </a:r>
            <a:endParaRPr lang="en-US" sz="2000" dirty="0"/>
          </a:p>
        </p:txBody>
      </p:sp>
      <p:sp>
        <p:nvSpPr>
          <p:cNvPr id="88" name="TextBox 87"/>
          <p:cNvSpPr txBox="1"/>
          <p:nvPr/>
        </p:nvSpPr>
        <p:spPr>
          <a:xfrm>
            <a:off x="34281934" y="19791327"/>
            <a:ext cx="165409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t>Fast Growing</a:t>
            </a:r>
            <a:endParaRPr lang="en-US" sz="2000" dirty="0"/>
          </a:p>
        </p:txBody>
      </p:sp>
      <p:sp>
        <p:nvSpPr>
          <p:cNvPr id="89" name="TextBox 88"/>
          <p:cNvSpPr txBox="1"/>
          <p:nvPr/>
        </p:nvSpPr>
        <p:spPr>
          <a:xfrm>
            <a:off x="25555805" y="34594800"/>
            <a:ext cx="9204647" cy="1323439"/>
          </a:xfrm>
          <a:prstGeom prst="rect">
            <a:avLst/>
          </a:prstGeom>
          <a:noFill/>
        </p:spPr>
        <p:txBody>
          <a:bodyPr wrap="square" rtlCol="0">
            <a:spAutoFit/>
            <a:scene3d>
              <a:camera prst="orthographicFront"/>
              <a:lightRig rig="threePt" dir="t"/>
            </a:scene3d>
            <a:sp3d extrusionH="57150">
              <a:bevelT w="38100" h="38100"/>
            </a:sp3d>
          </a:bodyPr>
          <a:lstStyle/>
          <a:p>
            <a:r>
              <a:rPr lang="en-US" sz="8000" b="1" dirty="0" err="1" smtClean="0">
                <a:solidFill>
                  <a:schemeClr val="accent5">
                    <a:lumMod val="75000"/>
                  </a:schemeClr>
                </a:solidFill>
              </a:rPr>
              <a:t>Acknowlegements</a:t>
            </a:r>
            <a:endParaRPr lang="en-US" sz="8000" b="1" dirty="0">
              <a:solidFill>
                <a:schemeClr val="accent5">
                  <a:lumMod val="75000"/>
                </a:schemeClr>
              </a:solidFill>
            </a:endParaRPr>
          </a:p>
        </p:txBody>
      </p:sp>
      <p:sp>
        <p:nvSpPr>
          <p:cNvPr id="90" name="TextBox 89"/>
          <p:cNvSpPr txBox="1"/>
          <p:nvPr/>
        </p:nvSpPr>
        <p:spPr>
          <a:xfrm>
            <a:off x="25799518" y="35737800"/>
            <a:ext cx="15196082" cy="1569660"/>
          </a:xfrm>
          <a:prstGeom prst="rect">
            <a:avLst/>
          </a:prstGeom>
          <a:noFill/>
        </p:spPr>
        <p:txBody>
          <a:bodyPr wrap="square" rtlCol="0">
            <a:spAutoFit/>
          </a:bodyPr>
          <a:lstStyle/>
          <a:p>
            <a:r>
              <a:rPr lang="en-US" sz="3200" dirty="0" smtClean="0"/>
              <a:t>Soils Food and Healthy Communities,</a:t>
            </a:r>
          </a:p>
          <a:p>
            <a:r>
              <a:rPr lang="en-US" sz="3200" dirty="0" smtClean="0"/>
              <a:t>Anne Turner and the N2Africa project at the N2 </a:t>
            </a:r>
            <a:r>
              <a:rPr lang="en-US" sz="3200" smtClean="0"/>
              <a:t>Africa project of IITA and</a:t>
            </a:r>
            <a:endParaRPr lang="en-US" sz="3200" dirty="0" smtClean="0"/>
          </a:p>
          <a:p>
            <a:r>
              <a:rPr lang="en-US" sz="3200" dirty="0" err="1" smtClean="0"/>
              <a:t>Patson</a:t>
            </a:r>
            <a:r>
              <a:rPr lang="en-US" sz="3200" dirty="0" smtClean="0"/>
              <a:t> </a:t>
            </a:r>
            <a:r>
              <a:rPr lang="en-US" sz="3200" dirty="0" err="1" smtClean="0"/>
              <a:t>Nalivata</a:t>
            </a:r>
            <a:r>
              <a:rPr lang="en-US" sz="3200" dirty="0" smtClean="0"/>
              <a:t> and the staff at </a:t>
            </a:r>
            <a:r>
              <a:rPr lang="en-US" sz="3200" dirty="0" err="1" smtClean="0"/>
              <a:t>Bunda</a:t>
            </a:r>
            <a:r>
              <a:rPr lang="en-US" sz="3200" dirty="0" smtClean="0"/>
              <a:t> College of Agriculture</a:t>
            </a:r>
          </a:p>
        </p:txBody>
      </p:sp>
      <p:pic>
        <p:nvPicPr>
          <p:cNvPr id="2" name="Picture 1"/>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37838907" y="1607345"/>
            <a:ext cx="2983979" cy="3033712"/>
          </a:xfrm>
          <a:prstGeom prst="rect">
            <a:avLst/>
          </a:prstGeom>
        </p:spPr>
      </p:pic>
    </p:spTree>
    <p:extLst>
      <p:ext uri="{BB962C8B-B14F-4D97-AF65-F5344CB8AC3E}">
        <p14:creationId xmlns:p14="http://schemas.microsoft.com/office/powerpoint/2010/main" xmlns="" val="4193859220"/>
      </p:ext>
    </p:extLst>
  </p:cSld>
  <p:clrMapOvr>
    <a:masterClrMapping/>
  </p:clrMapOvr>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Words>833</Words>
  <Application>Microsoft Office PowerPoint</Application>
  <PresentationFormat>Custom</PresentationFormat>
  <Paragraphs>55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Parr</dc:creator>
  <cp:lastModifiedBy>Turner Anne</cp:lastModifiedBy>
  <cp:revision>59</cp:revision>
  <cp:lastPrinted>2012-10-15T19:17:09Z</cp:lastPrinted>
  <dcterms:created xsi:type="dcterms:W3CDTF">2012-10-10T20:56:03Z</dcterms:created>
  <dcterms:modified xsi:type="dcterms:W3CDTF">2012-10-16T11:30:13Z</dcterms:modified>
</cp:coreProperties>
</file>